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5" d="100"/>
          <a:sy n="205" d="100"/>
        </p:scale>
        <p:origin x="52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notesMaster" Target="notesMasters/notes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231"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tableStyles" Target="tableStyle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cratchblocks.github.io/#?style=scratch3&amp;script=repeat%20%5B3%5D%0Asay%5Bmeow%5D"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scratchblocks.github.io/#?style=scratch3&amp;script=forever%0Asay%5Bmeow%5D"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emojipedia.org/cookie/"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editor.codecogs.com/"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editor.codecogs.com/"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7qirrV8w5SQ"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pacman.fandom.com/wiki/Map_256_Glitch"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errors.fandom.com/wiki/DK_kill_screen"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cratchblocks.github.io/#?style=scratch3&amp;script=say%20%5B%5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scratchblocks.github.io/#?style=scratch3&amp;script=say%20%5Bhello%2C%20world%5D"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cratchblocks.github.io/#?style=scratch3&amp;script=say%20%5Bhello%2C%20world%5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ask%20%5BWhat's%20your%20name%3F%20%5D%20and%20wait%0Asay(join%20%5Bhello%2C%20%5D%20(answe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cratchblocks.github.io/#?style=scratch3&amp;script=ask%20%5B%5D%20and%20wait"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scratchblocks.github.io/#?style=scratch3&amp;script=(answer)" TargetMode="External"/><Relationship Id="rId4" Type="http://schemas.openxmlformats.org/officeDocument/2006/relationships/hyperlink" Target="https://scratchblocks.github.io/#?style=scratch3&amp;script=ask%20%5BWhat's%20your%20name%3F%5D%20and%20wait"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cratchblocks.github.io/#?style=scratch3&amp;script=ask%20%5BWhat's%20your%20name%3F%5D%20and%20wait%0A(answe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cratchblocks.github.io/#?style=scratch3&amp;script=say%20(join%5Bhello%2C%20%5D%20(answer)%0A"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say%20%5Bx%20is%20not%20less%20than%20y%5D"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cratchblocks.github.io/#?style=scratch3&amp;script=set%20%5Bcounter%20v%5D%20to%20%5B0%5D"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00b3df6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00b3df6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Reload codespace</a:t>
            </a:r>
            <a:endParaRPr>
              <a:solidFill>
                <a:schemeClr val="dk1"/>
              </a:solidFill>
            </a:endParaRPr>
          </a:p>
          <a:p>
            <a:pPr marL="457200" lvl="0" indent="-298450" algn="l" rtl="0">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7d8e88d191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7d8e88d191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7d3d4dab6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7d3d4dab6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compare0.c</a:t>
            </a:r>
            <a:endParaRPr>
              <a:solidFill>
                <a:schemeClr val="dk1"/>
              </a:solidFill>
            </a:endParaRPr>
          </a:p>
          <a:p>
            <a:pPr marL="0" lvl="0" indent="0" algn="l" rtl="0">
              <a:spcBef>
                <a:spcPts val="0"/>
              </a:spcBef>
              <a:spcAft>
                <a:spcPts val="0"/>
              </a:spcAft>
              <a:buNone/>
            </a:pPr>
            <a:r>
              <a:rPr lang="en" u="sng">
                <a:solidFill>
                  <a:schemeClr val="hlink"/>
                </a:solidFill>
                <a:hlinkClick r:id="rId3"/>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7d3d4dab6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7d3d4dab6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compare1.c </a:t>
            </a:r>
            <a:endParaRPr/>
          </a:p>
          <a:p>
            <a:pPr marL="0" lvl="0" indent="0" algn="l" rtl="0">
              <a:spcBef>
                <a:spcPts val="0"/>
              </a:spcBef>
              <a:spcAft>
                <a:spcPts val="0"/>
              </a:spcAft>
              <a:buNone/>
            </a:pPr>
            <a:r>
              <a:rPr lang="en" u="sng">
                <a:solidFill>
                  <a:schemeClr val="hlink"/>
                </a:solidFill>
                <a:hlinkClick r:id="rId3"/>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7d3d4dab6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27d3d4dab6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compare2.c</a:t>
            </a:r>
            <a:endParaRPr/>
          </a:p>
          <a:p>
            <a:pPr marL="0" lvl="0" indent="0" algn="l" rtl="0">
              <a:spcBef>
                <a:spcPts val="0"/>
              </a:spcBef>
              <a:spcAft>
                <a:spcPts val="0"/>
              </a:spcAft>
              <a:buNone/>
            </a:pPr>
            <a:r>
              <a:rPr lang="en" u="sng">
                <a:solidFill>
                  <a:schemeClr val="hlink"/>
                </a:solidFill>
                <a:hlinkClick r:id="rId3"/>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7d3d4dab6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7d3d4dab6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compare3.c</a:t>
            </a:r>
            <a:endParaRPr/>
          </a:p>
          <a:p>
            <a:pPr marL="0" lvl="0" indent="0" algn="l" rtl="0">
              <a:spcBef>
                <a:spcPts val="0"/>
              </a:spcBef>
              <a:spcAft>
                <a:spcPts val="0"/>
              </a:spcAft>
              <a:buNone/>
            </a:pPr>
            <a:r>
              <a:rPr lang="en" u="sng">
                <a:solidFill>
                  <a:schemeClr val="hlink"/>
                </a:solidFill>
                <a:hlinkClick r:id="rId3"/>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7d3d4dab6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7d3d4dab6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compare4.c</a:t>
            </a:r>
            <a:endParaRPr/>
          </a:p>
          <a:p>
            <a:pPr marL="0" lvl="0" indent="0" algn="l" rtl="0">
              <a:spcBef>
                <a:spcPts val="0"/>
              </a:spcBef>
              <a:spcAft>
                <a:spcPts val="0"/>
              </a:spcAft>
              <a:buNone/>
            </a:pPr>
            <a:r>
              <a:rPr lang="en" u="sng">
                <a:solidFill>
                  <a:schemeClr val="hlink"/>
                </a:solidFill>
                <a:hlinkClick r:id="rId3"/>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7d3d4dab6f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7d3d4dab6f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7d3d4dab6f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7d3d4dab6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7d3d4dab6f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7d3d4dab6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7d3d4dab6f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7d3d4dab6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agree{0,1,2}.c</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500b3df673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meow0.c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d8e88d191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7d8e88d191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overflow, imprecision</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500b3df673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500b3df67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https://scratchblocks.github.io/#?style=scratch3&amp;script=repeat%20%5B3%5D%0Asay%5Bmeow%5D</a:t>
            </a:r>
            <a:r>
              <a:rPr lang="en"/>
              <a:t>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500b3df673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500b3df673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7d3d4dab6f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7d3d4dab6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7d3d4dab6f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7d3d4dab6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7d3d4dab6f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7d3d4dab6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7d3d4dab6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7d3d4dab6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d3d4dab6f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7d3d4dab6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7d3d4dab6f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7d3d4dab6f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d3d4dab6f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7d3d4dab6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7d3d4dab6f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7d3d4dab6f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00b3df673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00b3df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7d3d4dab6f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7d3d4dab6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7d3d4dab6f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7d3d4dab6f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7d3d4dab6f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27d3d4dab6f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27d3d4dab6f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27d3d4dab6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7d3d4dab6f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7d3d4dab6f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500b3df673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500b3df673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500b3df673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500b3df673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500b3df673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500b3df673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meow{1,2}.c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500b3df673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500b3df673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bowl of 3 stressballs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500b3df673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500b3df673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7d3d4dab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7d3d4dab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500b3df673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500b3df673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meow3.c</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7d3d4dab6f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27d3d4dab6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7d3d4dab6f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7d3d4dab6f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500b3df673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500b3df673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500b3df673_0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500b3df673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500b3df673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500b3df673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500b3df673_0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500b3df673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500b3df673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500b3df673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500b3df673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500b3df67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7d3d4dab6f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27d3d4dab6f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00b3df67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500b3df67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7d3d4dab6f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7d3d4dab6f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7d3d4dab6f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7d3d4dab6f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7d3d4dab6f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7d3d4dab6f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7d3d4dab6f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27d3d4dab6f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7d3d4dab6f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27d3d4dab6f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27d3d4dab6f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27d3d4dab6f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meow4.c</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500b3df673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500b3df67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https://scratchblocks.github.io/#?style=scratch3&amp;script=forever%0Asay%5Bmeow%5D</a:t>
            </a:r>
            <a:r>
              <a:rPr lang="en"/>
              <a:t>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500b3df673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500b3df673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7d3d4dab6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7d3d4dab6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500b3df673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500b3df67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27d3d4dab6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27d3d4dab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7d3d4dab6f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7d3d4dab6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27d3d4dab6f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27d3d4dab6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7d3d4dab6f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7d3d4dab6f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7d3d4dab6f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7d3d4dab6f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meow5.c</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27d3d4dab6f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27d3d4dab6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7d3d4dab6f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7d3d4dab6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7d3d4dab6f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27d3d4dab6f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27d3d4dab6f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27d3d4dab6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meow6.c</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7d8e88d191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7d8e88d191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https://emojipedia.org/cookie/</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70b0aa126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70b0aa12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7d3d4dab6f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7d3d4dab6f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calculator0.c</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7d3d4dab6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7d3d4dab6f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7d3d4dab6f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calculator{1,2,3}.c</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27d3d4dab6f_0_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27d3d4dab6f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https://editor.codecogs.com/</a:t>
            </a:r>
            <a:r>
              <a:rPr lang="en"/>
              <a:t>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7d3d4dab6f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7d3d4dab6f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https://editor.codecogs.com/</a:t>
            </a:r>
            <a:r>
              <a:rPr lang="en"/>
              <a:t>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503b578c04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503b578c04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1503b578c04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1503b578c04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1503b578c04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1503b578c04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7d3d4dab6f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7d3d4dab6f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500b3df673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500b3df67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7d3d4dab6f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27d3d4dab6f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503b578c04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503b578c04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503b578c04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503b578c04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1503b578c04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1503b578c04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500b3df673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500b3df673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500b3df673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500b3df673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500b3df673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500b3df673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500b3df673_0_1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500b3df673_0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1500b3df673_0_1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1500b3df673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500b3df673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500b3df673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70b0aa126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70b0aa12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500b3df673_0_1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500b3df673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mario{3,4}.c</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503b578c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1503b578c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503b578c0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503b578c0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503b578c04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1503b578c04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7d3d4dab6f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7d3d4dab6f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7d3d4dab6f_0_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27d3d4dab6f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7d3d4dab6f_0_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7d3d4dab6f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7d3d4dab6f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7d3d4dab6f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27d3d4dab6f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27d3d4dab6f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7d3d4dab6f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27d3d4dab6f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70b0aa12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70b0aa12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27d3d4dab6f_0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27d3d4dab6f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27d3d4dab6f_0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27d3d4dab6f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7d3d4dab6f_0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7d3d4dab6f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7d3d4dab6f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7d3d4dab6f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503b578c04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503b578c04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1503b578c04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1503b578c04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1503b578c04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1503b578c04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1503b578c04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1503b578c04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503b578c04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503b578c04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7d3d4dab6f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27d3d4dab6f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500b3df67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500b3df67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https://www.youtube.com/watch?v=7qirrV8w5SQ</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70b0aa126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70b0aa12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27d3d4dab6f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27d3d4dab6f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7d3d4dab6f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27d3d4dab6f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27d3d4dab6f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27d3d4dab6f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27d3d4dab6f_0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27d3d4dab6f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7d3d4dab6f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27d3d4dab6f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1503b578c04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1503b578c04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2^63 - 1</a:t>
            </a:r>
            <a:endParaRPr/>
          </a:p>
          <a:p>
            <a:pPr marL="0" lvl="0" indent="0" algn="l" rtl="0">
              <a:spcBef>
                <a:spcPts val="0"/>
              </a:spcBef>
              <a:spcAft>
                <a:spcPts val="0"/>
              </a:spcAft>
              <a:buNone/>
            </a:pPr>
            <a:r>
              <a:rPr lang="en"/>
              <a:t>9 quintillion</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1503b578c04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1503b578c04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calculator5.c</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27d3d4dab6f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27d3d4dab6f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7d3d4dab6f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27d3d4dab6f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27d3d4dab6f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7d3d4dab6f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70b0aa126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70b0aa12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27d3d4dab6f_0_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27d3d4dab6f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calculator{6,7}.c</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03b578c04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03b578c04_0_493:notes"/>
          <p:cNvSpPr txBox="1">
            <a:spLocks noGrp="1"/>
          </p:cNvSpPr>
          <p:nvPr>
            <p:ph type="body" idx="1"/>
          </p:nvPr>
        </p:nvSpPr>
        <p:spPr>
          <a:xfrm>
            <a:off x="685800" y="41910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calculator8.c</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476cc3ee9c_0_1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476cc3ee9c_0_1524:notes"/>
          <p:cNvSpPr txBox="1">
            <a:spLocks noGrp="1"/>
          </p:cNvSpPr>
          <p:nvPr>
            <p:ph type="body" idx="1"/>
          </p:nvPr>
        </p:nvSpPr>
        <p:spPr>
          <a:xfrm>
            <a:off x="685800" y="41910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a:t>
            </a:r>
            <a:endParaRPr/>
          </a:p>
          <a:p>
            <a:pPr marL="0" lvl="0" indent="0" algn="l" rtl="0">
              <a:spcBef>
                <a:spcPts val="0"/>
              </a:spcBef>
              <a:spcAft>
                <a:spcPts val="0"/>
              </a:spcAft>
              <a:buNone/>
            </a:pPr>
            <a:r>
              <a:rPr lang="en"/>
              <a:t>calculator{9,10}.c</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ee4e5a99f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ee4e5a99f9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ee4e5a99f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970b0aa12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e4e5a99f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e4e5a99f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27d3d4dab6f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27d3d4dab6f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https://pacman.fandom.com/wiki/Map_256_Glitch</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7d3d4dab6f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27d3d4dab6f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https://errors.fandom.com/wiki/DK_kill_screen</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"Like most kill screens, this kill screen is the result of integer overflow on an 8 bit variable. The amount of time allowed for any given screen is determined algorithmically during play by the level the player is on. The timer is calculated in seconds as 10×(level + 4), and has a maximum value of 80. When the level reaches 22, the game reads 10×(22+4) or 260 seconds. However, the 8-bit counter rolls over at 256, meaning the game calculates 4. This causes the timer to be set so low that there is 4 seconds for the player to complete the level, simply not enough time for the screen to possibly be completed, Unless you are playing on Japanese Set 3. On that version, there is a bug in 25m where if you jump at a certain point, you fall through the floor, Then Mario’s y position overflows to 0, and you complete the screen."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70b0aa12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70b0aa12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7d3d4dab6f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27d3d4dab6f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timer</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27d3d4dab6f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27d3d4dab6f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27d3d4dab6f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27d3d4dab6f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7d3d4dab6f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27d3d4dab6f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476cc3ee9c_0_1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476cc3ee9c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27d8e88d191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27d8e88d191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500b3df67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500b3df6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500b3df67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500b3df67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write, compile code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500b3df673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500b3df67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500b3df673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500b3df67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500b3df673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500b3df67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500b3df673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500b3df67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500b3df673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500b3df673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d3d4dab6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d3d4dab6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00b3df673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00b3df67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70b0aa126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70b0aa126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500b3df673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500b3df67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let's focus on this function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500b3df673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500b3df67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500b3df673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500b3df67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https://scratchblocks.github.io/#?style=scratch3&amp;script=say%20%5B%5D</a:t>
            </a:r>
            <a:r>
              <a:rPr lang="en"/>
              <a:t> </a:t>
            </a:r>
            <a:endParaRPr/>
          </a:p>
          <a:p>
            <a:pPr marL="0" lvl="0" indent="0" algn="l" rtl="0">
              <a:spcBef>
                <a:spcPts val="0"/>
              </a:spcBef>
              <a:spcAft>
                <a:spcPts val="0"/>
              </a:spcAft>
              <a:buNone/>
            </a:pPr>
            <a:r>
              <a:rPr lang="en" u="sng">
                <a:solidFill>
                  <a:schemeClr val="hlink"/>
                </a:solidFill>
                <a:hlinkClick r:id="rId4"/>
              </a:rPr>
              <a:t>https://scratchblocks.github.io/#?style=scratch3&amp;script=say%20%5Bhello%2C%20world%5D</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70b0aa12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70b0aa12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https://scratchblocks.github.io/#?style=scratch3&amp;script=say%20%5Bhello%2C%20world%5D</a:t>
            </a:r>
            <a:r>
              <a:rPr lang="en">
                <a:solidFill>
                  <a:schemeClr val="dk1"/>
                </a:solidFill>
              </a:rPr>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70b0aa12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70b0aa12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70b0aa126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970b0aa12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70b0aa126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970b0aa1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70b0aa12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70b0aa12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70b0aa126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970b0aa12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7d3d4dab6f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7d3d4dab6f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500b3df673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500b3df673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500b3df673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500b3df67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503b578c0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503b578c0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03b578c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03b578c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503b578c0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503b578c0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503b578c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503b578c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503b578c0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503b578c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503b578c0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503b578c0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03b578c0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03b578c0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03b578c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03b578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d3d4dab6f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d3d4dab6f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03b578c0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03b578c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7d3d4dab6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7d3d4dab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00b3df673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00b3df67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500b3df67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500b3df67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500b3df673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500b3df67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https://scratchblocks.github.io/#?style=scratch3&amp;script=ask%20%5B%5D%20and%20wait</a:t>
            </a:r>
            <a:endParaRPr/>
          </a:p>
          <a:p>
            <a:pPr marL="0" lvl="0" indent="0" algn="l" rtl="0">
              <a:spcBef>
                <a:spcPts val="0"/>
              </a:spcBef>
              <a:spcAft>
                <a:spcPts val="0"/>
              </a:spcAft>
              <a:buNone/>
            </a:pPr>
            <a:r>
              <a:rPr lang="en" u="sng">
                <a:solidFill>
                  <a:schemeClr val="hlink"/>
                </a:solidFill>
                <a:hlinkClick r:id="rId4"/>
              </a:rPr>
              <a:t>https://scratchblocks.github.io/#?style=scratch3&amp;script=ask%20%5BWhat's%20your%20name%3F%5D%20and%20wait</a:t>
            </a:r>
            <a:r>
              <a:rPr lang="en"/>
              <a:t> </a:t>
            </a:r>
            <a:endParaRPr/>
          </a:p>
          <a:p>
            <a:pPr marL="0" lvl="0" indent="0" algn="l" rtl="0">
              <a:spcBef>
                <a:spcPts val="0"/>
              </a:spcBef>
              <a:spcAft>
                <a:spcPts val="0"/>
              </a:spcAft>
              <a:buNone/>
            </a:pPr>
            <a:r>
              <a:rPr lang="en" u="sng">
                <a:solidFill>
                  <a:schemeClr val="hlink"/>
                </a:solidFill>
                <a:hlinkClick r:id="rId5"/>
              </a:rPr>
              <a:t>https://scratchblocks.github.io/#?style=scratch3&amp;script=(answer)</a:t>
            </a:r>
            <a:r>
              <a:rPr lang="en"/>
              <a:t>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70b0aa126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70b0aa126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https://scratchblocks.github.io/#?style=scratch3&amp;script=ask%20%5BWhat's%20your%20name%3F%5D%20and%20wait%0A(answer)</a:t>
            </a:r>
            <a:r>
              <a:rPr lang="en"/>
              <a:t>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70b0aa126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970b0aa126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70b0aa126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70b0aa126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500b3df673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500b3df67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70b0aa126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970b0aa126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d8e88d19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7d8e88d19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70b0aa126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970b0aa12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70b0aa126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70b0aa12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970b0aa126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970b0aa12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https://scratchblocks.github.io/#?style=scratch3&amp;script=say%20(join%5Bhello%2C%20%5D%20(answer)%0A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70b0aa126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70b0aa126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70b0aa126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70b0aa126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500b3df67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500b3df67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500b3df67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500b3df67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970b0aa126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970b0aa126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hello2.c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500b3df673_0_1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500b3df673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500b3df673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500b3df673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7d8e88d191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7d8e88d191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7d3d4dab6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7d3d4dab6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7d3d4dab6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7d3d4dab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7d3d4dab6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7d3d4dab6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d3d4dab6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d3d4dab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7d3d4dab6f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7d3d4dab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7d3d4dab6f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7d3d4dab6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7d3d4dab6f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7d3d4dab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7d3d4dab6f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7d3d4dab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500b3df673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500b3df673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500b3df673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d8e88d191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7d8e88d19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500b3df673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500b3df673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500b3df673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500b3df673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500b3df673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1500b3df673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500b3df673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500b3df67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500b3df673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500b3df67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500b3df673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500b3df67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500b3df673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500b3df67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500b3df6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500b3df6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500b3df673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500b3df673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503b578c0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d8e88d191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d8e88d191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503b578c0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503b578c0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https://scratchblocks.github.io/#?style=scratch3&amp;script=set%20%5Bcounter%20v%5D%20to%20%5B0%5D</a:t>
            </a:r>
            <a:r>
              <a:rPr lang="en"/>
              <a:t>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503b578c0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503b578c0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503b578c0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503b578c0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503b578c0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503b578c0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503b578c0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503b578c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503b578c0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503b578c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503b578c0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503b578c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503b578c0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503b578c0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503b578c0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1503b578c0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d3d4dab6f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27d3d4dab6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cs50.ly/scree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s50.ly/study" TargetMode="External"/><Relationship Id="rId4" Type="http://schemas.openxmlformats.org/officeDocument/2006/relationships/hyperlink" Target="https://cs50.dev"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8.xml"/><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4.xml"/><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cs50.dev"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anual.cs50.io/#stdio.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anual.cs50.io/3/print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nual.cs50.io/#cs50.h"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to solve problems </a:t>
            </a:r>
            <a:r>
              <a:rPr lang="en" sz="3200">
                <a:solidFill>
                  <a:srgbClr val="FFFF00"/>
                </a:solidFill>
              </a:rPr>
              <a:t>with loops</a:t>
            </a:r>
            <a:endParaRPr sz="3200">
              <a:solidFill>
                <a:srgbClr val="FFFF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124"/>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25"/>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126"/>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27"/>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128"/>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char</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00"/>
                </a:solidFill>
                <a:latin typeface="Consolas"/>
                <a:ea typeface="Consolas"/>
                <a:cs typeface="Consolas"/>
                <a:sym typeface="Consolas"/>
              </a:rPr>
              <a:t>get_char</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(not) to solve problems</a:t>
            </a:r>
            <a:endParaRPr sz="3200">
              <a:solidFill>
                <a:srgbClr val="FFFF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93"/>
        <p:cNvGrpSpPr/>
        <p:nvPr/>
      </p:nvGrpSpPr>
      <p:grpSpPr>
        <a:xfrm>
          <a:off x="0" y="0"/>
          <a:ext cx="0" cy="0"/>
          <a:chOff x="0" y="0"/>
          <a:chExt cx="0" cy="0"/>
        </a:xfrm>
      </p:grpSpPr>
      <p:sp>
        <p:nvSpPr>
          <p:cNvPr id="794" name="Google Shape;794;p13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6" name="Google Shape;796;p13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00"/>
        <p:cNvGrpSpPr/>
        <p:nvPr/>
      </p:nvGrpSpPr>
      <p:grpSpPr>
        <a:xfrm>
          <a:off x="0" y="0"/>
          <a:ext cx="0" cy="0"/>
          <a:chOff x="0" y="0"/>
          <a:chExt cx="0" cy="0"/>
        </a:xfrm>
      </p:grpSpPr>
      <p:sp>
        <p:nvSpPr>
          <p:cNvPr id="801" name="Google Shape;801;p13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04" name="Google Shape;804;p13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08"/>
        <p:cNvGrpSpPr/>
        <p:nvPr/>
      </p:nvGrpSpPr>
      <p:grpSpPr>
        <a:xfrm>
          <a:off x="0" y="0"/>
          <a:ext cx="0" cy="0"/>
          <a:chOff x="0" y="0"/>
          <a:chExt cx="0" cy="0"/>
        </a:xfrm>
      </p:grpSpPr>
      <p:sp>
        <p:nvSpPr>
          <p:cNvPr id="809" name="Google Shape;809;p13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00"/>
                </a:solidFill>
                <a:latin typeface="Consolas"/>
                <a:ea typeface="Consolas"/>
                <a:cs typeface="Consolas"/>
                <a:sym typeface="Consolas"/>
              </a:rPr>
              <a:t>int counter = 3;</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12" name="Google Shape;812;p13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16"/>
        <p:cNvGrpSpPr/>
        <p:nvPr/>
      </p:nvGrpSpPr>
      <p:grpSpPr>
        <a:xfrm>
          <a:off x="0" y="0"/>
          <a:ext cx="0" cy="0"/>
          <a:chOff x="0" y="0"/>
          <a:chExt cx="0" cy="0"/>
        </a:xfrm>
      </p:grpSpPr>
      <p:sp>
        <p:nvSpPr>
          <p:cNvPr id="817" name="Google Shape;817;p13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00"/>
                </a:solidFill>
                <a:latin typeface="Consolas"/>
                <a:ea typeface="Consolas"/>
                <a:cs typeface="Consolas"/>
                <a:sym typeface="Consolas"/>
              </a:rPr>
              <a:t>while (counter &gt; 0)</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00"/>
                </a:solidFill>
                <a:latin typeface="Consolas"/>
                <a:ea typeface="Consolas"/>
                <a:cs typeface="Consolas"/>
                <a:sym typeface="Consolas"/>
              </a:rPr>
              <a:t>{</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00"/>
                </a:solidFill>
                <a:latin typeface="Consolas"/>
                <a:ea typeface="Consolas"/>
                <a:cs typeface="Consolas"/>
                <a:sym typeface="Consolas"/>
              </a:rPr>
              <a:t>}</a:t>
            </a:r>
            <a:endParaRPr sz="1800">
              <a:solidFill>
                <a:srgbClr val="FFFF00"/>
              </a:solidFill>
              <a:latin typeface="Consolas"/>
              <a:ea typeface="Consolas"/>
              <a:cs typeface="Consolas"/>
              <a:sym typeface="Consolas"/>
            </a:endParaRPr>
          </a:p>
        </p:txBody>
      </p:sp>
      <p:pic>
        <p:nvPicPr>
          <p:cNvPr id="820" name="Google Shape;820;p13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24"/>
        <p:cNvGrpSpPr/>
        <p:nvPr/>
      </p:nvGrpSpPr>
      <p:grpSpPr>
        <a:xfrm>
          <a:off x="0" y="0"/>
          <a:ext cx="0" cy="0"/>
          <a:chOff x="0" y="0"/>
          <a:chExt cx="0" cy="0"/>
        </a:xfrm>
      </p:grpSpPr>
      <p:sp>
        <p:nvSpPr>
          <p:cNvPr id="825" name="Google Shape;825;p13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28" name="Google Shape;828;p13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32"/>
        <p:cNvGrpSpPr/>
        <p:nvPr/>
      </p:nvGrpSpPr>
      <p:grpSpPr>
        <a:xfrm>
          <a:off x="0" y="0"/>
          <a:ext cx="0" cy="0"/>
          <a:chOff x="0" y="0"/>
          <a:chExt cx="0" cy="0"/>
        </a:xfrm>
      </p:grpSpPr>
      <p:sp>
        <p:nvSpPr>
          <p:cNvPr id="833" name="Google Shape;833;p13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36" name="Google Shape;836;p13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0"/>
        <p:cNvGrpSpPr/>
        <p:nvPr/>
      </p:nvGrpSpPr>
      <p:grpSpPr>
        <a:xfrm>
          <a:off x="0" y="0"/>
          <a:ext cx="0" cy="0"/>
          <a:chOff x="0" y="0"/>
          <a:chExt cx="0" cy="0"/>
        </a:xfrm>
      </p:grpSpPr>
      <p:sp>
        <p:nvSpPr>
          <p:cNvPr id="841" name="Google Shape;841;p14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44" name="Google Shape;844;p14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8"/>
        <p:cNvGrpSpPr/>
        <p:nvPr/>
      </p:nvGrpSpPr>
      <p:grpSpPr>
        <a:xfrm>
          <a:off x="0" y="0"/>
          <a:ext cx="0" cy="0"/>
          <a:chOff x="0" y="0"/>
          <a:chExt cx="0" cy="0"/>
        </a:xfrm>
      </p:grpSpPr>
      <p:sp>
        <p:nvSpPr>
          <p:cNvPr id="849" name="Google Shape;849;p14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52" name="Google Shape;852;p14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56"/>
        <p:cNvGrpSpPr/>
        <p:nvPr/>
      </p:nvGrpSpPr>
      <p:grpSpPr>
        <a:xfrm>
          <a:off x="0" y="0"/>
          <a:ext cx="0" cy="0"/>
          <a:chOff x="0" y="0"/>
          <a:chExt cx="0" cy="0"/>
        </a:xfrm>
      </p:grpSpPr>
      <p:sp>
        <p:nvSpPr>
          <p:cNvPr id="857" name="Google Shape;857;p14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2"/>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60" name="Google Shape;860;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64"/>
        <p:cNvGrpSpPr/>
        <p:nvPr/>
      </p:nvGrpSpPr>
      <p:grpSpPr>
        <a:xfrm>
          <a:off x="0" y="0"/>
          <a:ext cx="0" cy="0"/>
          <a:chOff x="0" y="0"/>
          <a:chExt cx="0" cy="0"/>
        </a:xfrm>
      </p:grpSpPr>
      <p:sp>
        <p:nvSpPr>
          <p:cNvPr id="865" name="Google Shape;865;p14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68" name="Google Shape;868;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6"/>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72"/>
        <p:cNvGrpSpPr/>
        <p:nvPr/>
      </p:nvGrpSpPr>
      <p:grpSpPr>
        <a:xfrm>
          <a:off x="0" y="0"/>
          <a:ext cx="0" cy="0"/>
          <a:chOff x="0" y="0"/>
          <a:chExt cx="0" cy="0"/>
        </a:xfrm>
      </p:grpSpPr>
      <p:sp>
        <p:nvSpPr>
          <p:cNvPr id="873" name="Google Shape;873;p14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6" name="Google Shape;876;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0"/>
        <p:cNvGrpSpPr/>
        <p:nvPr/>
      </p:nvGrpSpPr>
      <p:grpSpPr>
        <a:xfrm>
          <a:off x="0" y="0"/>
          <a:ext cx="0" cy="0"/>
          <a:chOff x="0" y="0"/>
          <a:chExt cx="0" cy="0"/>
        </a:xfrm>
      </p:grpSpPr>
      <p:sp>
        <p:nvSpPr>
          <p:cNvPr id="881" name="Google Shape;881;p14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4" name="Google Shape;884;p14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8"/>
        <p:cNvGrpSpPr/>
        <p:nvPr/>
      </p:nvGrpSpPr>
      <p:grpSpPr>
        <a:xfrm>
          <a:off x="0" y="0"/>
          <a:ext cx="0" cy="0"/>
          <a:chOff x="0" y="0"/>
          <a:chExt cx="0" cy="0"/>
        </a:xfrm>
      </p:grpSpPr>
      <p:sp>
        <p:nvSpPr>
          <p:cNvPr id="889" name="Google Shape;889;p14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(counter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counter = counter - 1;</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92" name="Google Shape;89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96"/>
        <p:cNvGrpSpPr/>
        <p:nvPr/>
      </p:nvGrpSpPr>
      <p:grpSpPr>
        <a:xfrm>
          <a:off x="0" y="0"/>
          <a:ext cx="0" cy="0"/>
          <a:chOff x="0" y="0"/>
          <a:chExt cx="0" cy="0"/>
        </a:xfrm>
      </p:grpSpPr>
      <p:sp>
        <p:nvSpPr>
          <p:cNvPr id="897" name="Google Shape;897;p14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counter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a:t>
            </a:r>
            <a:r>
              <a:rPr lang="en" sz="1800">
                <a:solidFill>
                  <a:srgbClr val="FFFF00"/>
                </a:solidFill>
                <a:latin typeface="Consolas"/>
                <a:ea typeface="Consolas"/>
                <a:cs typeface="Consolas"/>
                <a:sym typeface="Consolas"/>
              </a:rPr>
              <a:t>counter &gt; 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counter = counter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0" name="Google Shape;90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04"/>
        <p:cNvGrpSpPr/>
        <p:nvPr/>
      </p:nvGrpSpPr>
      <p:grpSpPr>
        <a:xfrm>
          <a:off x="0" y="0"/>
          <a:ext cx="0" cy="0"/>
          <a:chOff x="0" y="0"/>
          <a:chExt cx="0" cy="0"/>
        </a:xfrm>
      </p:grpSpPr>
      <p:sp>
        <p:nvSpPr>
          <p:cNvPr id="905" name="Google Shape;905;p14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counter =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(counter &gt;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counter = counter - 1;</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8" name="Google Shape;908;p14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12"/>
        <p:cNvGrpSpPr/>
        <p:nvPr/>
      </p:nvGrpSpPr>
      <p:grpSpPr>
        <a:xfrm>
          <a:off x="0" y="0"/>
          <a:ext cx="0" cy="0"/>
          <a:chOff x="0" y="0"/>
          <a:chExt cx="0" cy="0"/>
        </a:xfrm>
      </p:grpSpPr>
      <p:sp>
        <p:nvSpPr>
          <p:cNvPr id="913" name="Google Shape;913;p14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 = i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16" name="Google Shape;916;p14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0"/>
        <p:cNvGrpSpPr/>
        <p:nvPr/>
      </p:nvGrpSpPr>
      <p:grpSpPr>
        <a:xfrm>
          <a:off x="0" y="0"/>
          <a:ext cx="0" cy="0"/>
          <a:chOff x="0" y="0"/>
          <a:chExt cx="0" cy="0"/>
        </a:xfrm>
      </p:grpSpPr>
      <p:sp>
        <p:nvSpPr>
          <p:cNvPr id="921" name="Google Shape;921;p15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5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5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 -= 1;</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24" name="Google Shape;924;p15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8"/>
        <p:cNvGrpSpPr/>
        <p:nvPr/>
      </p:nvGrpSpPr>
      <p:grpSpPr>
        <a:xfrm>
          <a:off x="0" y="0"/>
          <a:ext cx="0" cy="0"/>
          <a:chOff x="0" y="0"/>
          <a:chExt cx="0" cy="0"/>
        </a:xfrm>
      </p:grpSpPr>
      <p:sp>
        <p:nvSpPr>
          <p:cNvPr id="929" name="Google Shape;929;p15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2" name="Google Shape;932;p15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36"/>
        <p:cNvGrpSpPr/>
        <p:nvPr/>
      </p:nvGrpSpPr>
      <p:grpSpPr>
        <a:xfrm>
          <a:off x="0" y="0"/>
          <a:ext cx="0" cy="0"/>
          <a:chOff x="0" y="0"/>
          <a:chExt cx="0" cy="0"/>
        </a:xfrm>
      </p:grpSpPr>
      <p:sp>
        <p:nvSpPr>
          <p:cNvPr id="937" name="Google Shape;937;p15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2"/>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&gt;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40" name="Google Shape;940;p15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44"/>
        <p:cNvGrpSpPr/>
        <p:nvPr/>
      </p:nvGrpSpPr>
      <p:grpSpPr>
        <a:xfrm>
          <a:off x="0" y="0"/>
          <a:ext cx="0" cy="0"/>
          <a:chOff x="0" y="0"/>
          <a:chExt cx="0" cy="0"/>
        </a:xfrm>
      </p:grpSpPr>
      <p:sp>
        <p:nvSpPr>
          <p:cNvPr id="945" name="Google Shape;945;p15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1;</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48" name="Google Shape;948;p15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7"/>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2"/>
        <p:cNvGrpSpPr/>
        <p:nvPr/>
      </p:nvGrpSpPr>
      <p:grpSpPr>
        <a:xfrm>
          <a:off x="0" y="0"/>
          <a:ext cx="0" cy="0"/>
          <a:chOff x="0" y="0"/>
          <a:chExt cx="0" cy="0"/>
        </a:xfrm>
      </p:grpSpPr>
      <p:sp>
        <p:nvSpPr>
          <p:cNvPr id="953" name="Google Shape;953;p15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56" name="Google Shape;956;p15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pic>
        <p:nvPicPr>
          <p:cNvPr id="961" name="Google Shape;961;p15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65"/>
        <p:cNvGrpSpPr/>
        <p:nvPr/>
      </p:nvGrpSpPr>
      <p:grpSpPr>
        <a:xfrm>
          <a:off x="0" y="0"/>
          <a:ext cx="0" cy="0"/>
          <a:chOff x="0" y="0"/>
          <a:chExt cx="0" cy="0"/>
        </a:xfrm>
      </p:grpSpPr>
      <p:sp>
        <p:nvSpPr>
          <p:cNvPr id="966" name="Google Shape;966;p15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69" name="Google Shape;969;p15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73"/>
        <p:cNvGrpSpPr/>
        <p:nvPr/>
      </p:nvGrpSpPr>
      <p:grpSpPr>
        <a:xfrm>
          <a:off x="0" y="0"/>
          <a:ext cx="0" cy="0"/>
          <a:chOff x="0" y="0"/>
          <a:chExt cx="0" cy="0"/>
        </a:xfrm>
      </p:grpSpPr>
      <p:sp>
        <p:nvSpPr>
          <p:cNvPr id="974" name="Google Shape;974;p1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7" name="Google Shape;977;p15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1"/>
        <p:cNvGrpSpPr/>
        <p:nvPr/>
      </p:nvGrpSpPr>
      <p:grpSpPr>
        <a:xfrm>
          <a:off x="0" y="0"/>
          <a:ext cx="0" cy="0"/>
          <a:chOff x="0" y="0"/>
          <a:chExt cx="0" cy="0"/>
        </a:xfrm>
      </p:grpSpPr>
      <p:sp>
        <p:nvSpPr>
          <p:cNvPr id="982" name="Google Shape;982;p1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a:t>
            </a:r>
            <a:r>
              <a:rPr lang="en" sz="1800">
                <a:solidFill>
                  <a:srgbClr val="FFFF00"/>
                </a:solidFill>
                <a:latin typeface="Consolas"/>
                <a:ea typeface="Consolas"/>
                <a:cs typeface="Consolas"/>
                <a:sym typeface="Consolas"/>
              </a:rPr>
              <a:t>int i = 0</a:t>
            </a:r>
            <a:r>
              <a:rPr lang="en" sz="1800">
                <a:solidFill>
                  <a:srgbClr val="FFFFFF"/>
                </a:solidFill>
                <a:latin typeface="Consolas"/>
                <a:ea typeface="Consolas"/>
                <a:cs typeface="Consolas"/>
                <a:sym typeface="Consolas"/>
              </a:rPr>
              <a:t>;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5" name="Google Shape;985;p15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9"/>
        <p:cNvGrpSpPr/>
        <p:nvPr/>
      </p:nvGrpSpPr>
      <p:grpSpPr>
        <a:xfrm>
          <a:off x="0" y="0"/>
          <a:ext cx="0" cy="0"/>
          <a:chOff x="0" y="0"/>
          <a:chExt cx="0" cy="0"/>
        </a:xfrm>
      </p:grpSpPr>
      <p:sp>
        <p:nvSpPr>
          <p:cNvPr id="990" name="Google Shape;990;p1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93" name="Google Shape;993;p15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97"/>
        <p:cNvGrpSpPr/>
        <p:nvPr/>
      </p:nvGrpSpPr>
      <p:grpSpPr>
        <a:xfrm>
          <a:off x="0" y="0"/>
          <a:ext cx="0" cy="0"/>
          <a:chOff x="0" y="0"/>
          <a:chExt cx="0" cy="0"/>
        </a:xfrm>
      </p:grpSpPr>
      <p:sp>
        <p:nvSpPr>
          <p:cNvPr id="998" name="Google Shape;998;p1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1" name="Google Shape;1001;p160"/>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05"/>
        <p:cNvGrpSpPr/>
        <p:nvPr/>
      </p:nvGrpSpPr>
      <p:grpSpPr>
        <a:xfrm>
          <a:off x="0" y="0"/>
          <a:ext cx="0" cy="0"/>
          <a:chOff x="0" y="0"/>
          <a:chExt cx="0" cy="0"/>
        </a:xfrm>
      </p:grpSpPr>
      <p:sp>
        <p:nvSpPr>
          <p:cNvPr id="1006" name="Google Shape;1006;p1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9" name="Google Shape;1009;p161"/>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13"/>
        <p:cNvGrpSpPr/>
        <p:nvPr/>
      </p:nvGrpSpPr>
      <p:grpSpPr>
        <a:xfrm>
          <a:off x="0" y="0"/>
          <a:ext cx="0" cy="0"/>
          <a:chOff x="0" y="0"/>
          <a:chExt cx="0" cy="0"/>
        </a:xfrm>
      </p:grpSpPr>
      <p:sp>
        <p:nvSpPr>
          <p:cNvPr id="1014" name="Google Shape;1014;p16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2"/>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17" name="Google Shape;1017;p16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21"/>
        <p:cNvGrpSpPr/>
        <p:nvPr/>
      </p:nvGrpSpPr>
      <p:grpSpPr>
        <a:xfrm>
          <a:off x="0" y="0"/>
          <a:ext cx="0" cy="0"/>
          <a:chOff x="0" y="0"/>
          <a:chExt cx="0" cy="0"/>
        </a:xfrm>
      </p:grpSpPr>
      <p:sp>
        <p:nvSpPr>
          <p:cNvPr id="1022" name="Google Shape;1022;p16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25" name="Google Shape;1025;p16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8"/>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29"/>
        <p:cNvGrpSpPr/>
        <p:nvPr/>
      </p:nvGrpSpPr>
      <p:grpSpPr>
        <a:xfrm>
          <a:off x="0" y="0"/>
          <a:ext cx="0" cy="0"/>
          <a:chOff x="0" y="0"/>
          <a:chExt cx="0" cy="0"/>
        </a:xfrm>
      </p:grpSpPr>
      <p:sp>
        <p:nvSpPr>
          <p:cNvPr id="1030" name="Google Shape;1030;p1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33" name="Google Shape;1033;p16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37"/>
        <p:cNvGrpSpPr/>
        <p:nvPr/>
      </p:nvGrpSpPr>
      <p:grpSpPr>
        <a:xfrm>
          <a:off x="0" y="0"/>
          <a:ext cx="0" cy="0"/>
          <a:chOff x="0" y="0"/>
          <a:chExt cx="0" cy="0"/>
        </a:xfrm>
      </p:grpSpPr>
      <p:sp>
        <p:nvSpPr>
          <p:cNvPr id="1038" name="Google Shape;1038;p16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41" name="Google Shape;1041;p165"/>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45"/>
        <p:cNvGrpSpPr/>
        <p:nvPr/>
      </p:nvGrpSpPr>
      <p:grpSpPr>
        <a:xfrm>
          <a:off x="0" y="0"/>
          <a:ext cx="0" cy="0"/>
          <a:chOff x="0" y="0"/>
          <a:chExt cx="0" cy="0"/>
        </a:xfrm>
      </p:grpSpPr>
      <p:sp>
        <p:nvSpPr>
          <p:cNvPr id="1046" name="Google Shape;1046;p16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solidFill>
                  <a:srgbClr val="FFFF00"/>
                </a:solidFill>
                <a:latin typeface="Consolas"/>
                <a:ea typeface="Consolas"/>
                <a:cs typeface="Consolas"/>
                <a:sym typeface="Consolas"/>
              </a:rPr>
              <a:t>printf("meow\n");</a:t>
            </a:r>
            <a:endParaRPr sz="1800">
              <a:solidFill>
                <a:srgbClr val="FFFF00"/>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49" name="Google Shape;1049;p16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53"/>
        <p:cNvGrpSpPr/>
        <p:nvPr/>
      </p:nvGrpSpPr>
      <p:grpSpPr>
        <a:xfrm>
          <a:off x="0" y="0"/>
          <a:ext cx="0" cy="0"/>
          <a:chOff x="0" y="0"/>
          <a:chExt cx="0" cy="0"/>
        </a:xfrm>
      </p:grpSpPr>
      <p:sp>
        <p:nvSpPr>
          <p:cNvPr id="1054" name="Google Shape;1054;p16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a:t>
            </a:r>
            <a:r>
              <a:rPr lang="en" sz="1800">
                <a:solidFill>
                  <a:srgbClr val="FFFF00"/>
                </a:solidFill>
                <a:latin typeface="Consolas"/>
                <a:ea typeface="Consolas"/>
                <a:cs typeface="Consolas"/>
                <a:sym typeface="Consolas"/>
              </a:rPr>
              <a:t>i++</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57" name="Google Shape;1057;p16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61"/>
        <p:cNvGrpSpPr/>
        <p:nvPr/>
      </p:nvGrpSpPr>
      <p:grpSpPr>
        <a:xfrm>
          <a:off x="0" y="0"/>
          <a:ext cx="0" cy="0"/>
          <a:chOff x="0" y="0"/>
          <a:chExt cx="0" cy="0"/>
        </a:xfrm>
      </p:grpSpPr>
      <p:sp>
        <p:nvSpPr>
          <p:cNvPr id="1062" name="Google Shape;1062;p16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a:t>
            </a:r>
            <a:r>
              <a:rPr lang="en" sz="1800">
                <a:solidFill>
                  <a:srgbClr val="FFFF00"/>
                </a:solidFill>
                <a:latin typeface="Consolas"/>
                <a:ea typeface="Consolas"/>
                <a:cs typeface="Consolas"/>
                <a:sym typeface="Consolas"/>
              </a:rPr>
              <a:t>i &lt; 3</a:t>
            </a: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65" name="Google Shape;1065;p168"/>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69"/>
        <p:cNvGrpSpPr/>
        <p:nvPr/>
      </p:nvGrpSpPr>
      <p:grpSpPr>
        <a:xfrm>
          <a:off x="0" y="0"/>
          <a:ext cx="0" cy="0"/>
          <a:chOff x="0" y="0"/>
          <a:chExt cx="0" cy="0"/>
        </a:xfrm>
      </p:grpSpPr>
      <p:sp>
        <p:nvSpPr>
          <p:cNvPr id="1070" name="Google Shape;1070;p16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for (int i = 0; i &lt; 3;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073" name="Google Shape;1073;p169"/>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Google Shape;1078;p170"/>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82"/>
        <p:cNvGrpSpPr/>
        <p:nvPr/>
      </p:nvGrpSpPr>
      <p:grpSpPr>
        <a:xfrm>
          <a:off x="0" y="0"/>
          <a:ext cx="0" cy="0"/>
          <a:chOff x="0" y="0"/>
          <a:chExt cx="0" cy="0"/>
        </a:xfrm>
      </p:grpSpPr>
      <p:sp>
        <p:nvSpPr>
          <p:cNvPr id="1083" name="Google Shape;1083;p17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1"/>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1086" name="Google Shape;1086;p17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90"/>
        <p:cNvGrpSpPr/>
        <p:nvPr/>
      </p:nvGrpSpPr>
      <p:grpSpPr>
        <a:xfrm>
          <a:off x="0" y="0"/>
          <a:ext cx="0" cy="0"/>
          <a:chOff x="0" y="0"/>
          <a:chExt cx="0" cy="0"/>
        </a:xfrm>
      </p:grpSpPr>
      <p:sp>
        <p:nvSpPr>
          <p:cNvPr id="1091" name="Google Shape;1091;p17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2"/>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094" name="Google Shape;1094;p17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98"/>
        <p:cNvGrpSpPr/>
        <p:nvPr/>
      </p:nvGrpSpPr>
      <p:grpSpPr>
        <a:xfrm>
          <a:off x="0" y="0"/>
          <a:ext cx="0" cy="0"/>
          <a:chOff x="0" y="0"/>
          <a:chExt cx="0" cy="0"/>
        </a:xfrm>
      </p:grpSpPr>
      <p:sp>
        <p:nvSpPr>
          <p:cNvPr id="1099" name="Google Shape;1099;p17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3"/>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102" name="Google Shape;1102;p173"/>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source code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06"/>
        <p:cNvGrpSpPr/>
        <p:nvPr/>
      </p:nvGrpSpPr>
      <p:grpSpPr>
        <a:xfrm>
          <a:off x="0" y="0"/>
          <a:ext cx="0" cy="0"/>
          <a:chOff x="0" y="0"/>
          <a:chExt cx="0" cy="0"/>
        </a:xfrm>
      </p:grpSpPr>
      <p:sp>
        <p:nvSpPr>
          <p:cNvPr id="1107" name="Google Shape;1107;p17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4"/>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1110" name="Google Shape;1110;p174"/>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14"/>
        <p:cNvGrpSpPr/>
        <p:nvPr/>
      </p:nvGrpSpPr>
      <p:grpSpPr>
        <a:xfrm>
          <a:off x="0" y="0"/>
          <a:ext cx="0" cy="0"/>
          <a:chOff x="0" y="0"/>
          <a:chExt cx="0" cy="0"/>
        </a:xfrm>
      </p:grpSpPr>
      <p:sp>
        <p:nvSpPr>
          <p:cNvPr id="1115" name="Google Shape;1115;p17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1118" name="Google Shape;1118;p17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22"/>
        <p:cNvGrpSpPr/>
        <p:nvPr/>
      </p:nvGrpSpPr>
      <p:grpSpPr>
        <a:xfrm>
          <a:off x="0" y="0"/>
          <a:ext cx="0" cy="0"/>
          <a:chOff x="0" y="0"/>
          <a:chExt cx="0" cy="0"/>
        </a:xfrm>
      </p:grpSpPr>
      <p:sp>
        <p:nvSpPr>
          <p:cNvPr id="1123" name="Google Shape;1123;p17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26" name="Google Shape;1126;p176"/>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30"/>
        <p:cNvGrpSpPr/>
        <p:nvPr/>
      </p:nvGrpSpPr>
      <p:grpSpPr>
        <a:xfrm>
          <a:off x="0" y="0"/>
          <a:ext cx="0" cy="0"/>
          <a:chOff x="0" y="0"/>
          <a:chExt cx="0" cy="0"/>
        </a:xfrm>
      </p:grpSpPr>
      <p:sp>
        <p:nvSpPr>
          <p:cNvPr id="1131" name="Google Shape;1131;p17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1134" name="Google Shape;1134;p17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38"/>
        <p:cNvGrpSpPr/>
        <p:nvPr/>
      </p:nvGrpSpPr>
      <p:grpSpPr>
        <a:xfrm>
          <a:off x="0" y="0"/>
          <a:ext cx="0" cy="0"/>
          <a:chOff x="0" y="0"/>
          <a:chExt cx="0" cy="0"/>
        </a:xfrm>
      </p:grpSpPr>
      <p:sp>
        <p:nvSpPr>
          <p:cNvPr id="1139" name="Google Shape;1139;p17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42" name="Google Shape;1142;p178"/>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46"/>
        <p:cNvGrpSpPr/>
        <p:nvPr/>
      </p:nvGrpSpPr>
      <p:grpSpPr>
        <a:xfrm>
          <a:off x="0" y="0"/>
          <a:ext cx="0" cy="0"/>
          <a:chOff x="0" y="0"/>
          <a:chExt cx="0" cy="0"/>
        </a:xfrm>
      </p:grpSpPr>
      <p:sp>
        <p:nvSpPr>
          <p:cNvPr id="1147" name="Google Shape;1147;p17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1150" name="Google Shape;1150;p17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54"/>
        <p:cNvGrpSpPr/>
        <p:nvPr/>
      </p:nvGrpSpPr>
      <p:grpSpPr>
        <a:xfrm>
          <a:off x="0" y="0"/>
          <a:ext cx="0" cy="0"/>
          <a:chOff x="0" y="0"/>
          <a:chExt cx="0" cy="0"/>
        </a:xfrm>
      </p:grpSpPr>
      <p:sp>
        <p:nvSpPr>
          <p:cNvPr id="1155" name="Google Shape;1155;p18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8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8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58" name="Google Shape;1158;p180"/>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62"/>
        <p:cNvGrpSpPr/>
        <p:nvPr/>
      </p:nvGrpSpPr>
      <p:grpSpPr>
        <a:xfrm>
          <a:off x="0" y="0"/>
          <a:ext cx="0" cy="0"/>
          <a:chOff x="0" y="0"/>
          <a:chExt cx="0" cy="0"/>
        </a:xfrm>
      </p:grpSpPr>
      <p:sp>
        <p:nvSpPr>
          <p:cNvPr id="1163" name="Google Shape;1163;p18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8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8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1166" name="Google Shape;1166;p18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170"/>
        <p:cNvGrpSpPr/>
        <p:nvPr/>
      </p:nvGrpSpPr>
      <p:grpSpPr>
        <a:xfrm>
          <a:off x="0" y="0"/>
          <a:ext cx="0" cy="0"/>
          <a:chOff x="0" y="0"/>
          <a:chExt cx="0" cy="0"/>
        </a:xfrm>
      </p:grpSpPr>
      <p:sp>
        <p:nvSpPr>
          <p:cNvPr id="1171" name="Google Shape;1171;p18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8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82"/>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174" name="Google Shape;1174;p182"/>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Google Shape;1179;p183"/>
          <p:cNvPicPr preferRelativeResize="0"/>
          <p:nvPr/>
        </p:nvPicPr>
        <p:blipFill>
          <a:blip r:embed="rId3">
            <a:alphaModFix/>
          </a:blip>
          <a:stretch>
            <a:fillRect/>
          </a:stretch>
        </p:blipFill>
        <p:spPr>
          <a:xfrm>
            <a:off x="3810000" y="1809750"/>
            <a:ext cx="1524000" cy="152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0"/>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8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8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186" name="Google Shape;1186;p184"/>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187" name="Google Shape;1187;p184"/>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8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8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194" name="Google Shape;1194;p185"/>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195" name="Google Shape;1195;p185"/>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8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pic>
        <p:nvPicPr>
          <p:cNvPr id="1210" name="Google Shape;1210;p188"/>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pic>
        <p:nvPicPr>
          <p:cNvPr id="1215" name="Google Shape;1215;p189"/>
          <p:cNvPicPr preferRelativeResize="0"/>
          <p:nvPr/>
        </p:nvPicPr>
        <p:blipFill>
          <a:blip r:embed="rId3">
            <a:alphaModFix/>
          </a:blip>
          <a:stretch>
            <a:fillRect/>
          </a:stretch>
        </p:blipFill>
        <p:spPr>
          <a:xfrm>
            <a:off x="3709988" y="2286000"/>
            <a:ext cx="1724025" cy="571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9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graphical user interface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19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code</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pic>
        <p:nvPicPr>
          <p:cNvPr id="1240" name="Google Shape;1240;p194"/>
          <p:cNvPicPr preferRelativeResize="0"/>
          <p:nvPr/>
        </p:nvPicPr>
        <p:blipFill>
          <a:blip r:embed="rId3">
            <a:alphaModFix/>
          </a:blip>
          <a:stretch>
            <a:fillRect/>
          </a:stretch>
        </p:blipFill>
        <p:spPr>
          <a:xfrm>
            <a:off x="0" y="0"/>
            <a:ext cx="9143990" cy="5143500"/>
          </a:xfrm>
          <a:prstGeom prst="rect">
            <a:avLst/>
          </a:prstGeom>
          <a:noFill/>
          <a:ln>
            <a:noFill/>
          </a:ln>
        </p:spPr>
      </p:pic>
      <p:sp>
        <p:nvSpPr>
          <p:cNvPr id="1241" name="Google Shape;1241;p194"/>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4"/>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9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interface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9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CLI</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pic>
        <p:nvPicPr>
          <p:cNvPr id="1262" name="Google Shape;1262;p19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pic>
        <p:nvPicPr>
          <p:cNvPr id="1267" name="Google Shape;1267;p19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pic>
        <p:nvPicPr>
          <p:cNvPr id="1272" name="Google Shape;1272;p20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p201"/>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pic>
        <p:nvPicPr>
          <p:cNvPr id="1282" name="Google Shape;1282;p20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pic>
        <p:nvPicPr>
          <p:cNvPr id="1287" name="Google Shape;1287;p20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2"/>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87" name="Google Shape;187;p42"/>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pic>
        <p:nvPicPr>
          <p:cNvPr id="1292" name="Google Shape;1292;p20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2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20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6"/>
        <p:cNvGrpSpPr/>
        <p:nvPr/>
      </p:nvGrpSpPr>
      <p:grpSpPr>
        <a:xfrm>
          <a:off x="0" y="0"/>
          <a:ext cx="0" cy="0"/>
          <a:chOff x="0" y="0"/>
          <a:chExt cx="0" cy="0"/>
        </a:xfrm>
      </p:grpSpPr>
      <p:pic>
        <p:nvPicPr>
          <p:cNvPr id="1307" name="Google Shape;1307;p20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0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0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21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211"/>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21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21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21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1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1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2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218"/>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00000000000000000000000000000000</a:t>
            </a:r>
            <a:endParaRPr>
              <a:latin typeface="Consolas"/>
              <a:ea typeface="Consolas"/>
              <a:cs typeface="Consolas"/>
              <a:sym typeface="Consola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219"/>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11111111111111111111111111111111</a:t>
            </a:r>
            <a:endParaRPr>
              <a:latin typeface="Consolas"/>
              <a:ea typeface="Consolas"/>
              <a:cs typeface="Consolas"/>
              <a:sym typeface="Consola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220"/>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4294967295</a:t>
            </a:r>
            <a:endParaRPr>
              <a:latin typeface="Consolas"/>
              <a:ea typeface="Consolas"/>
              <a:cs typeface="Consolas"/>
              <a:sym typeface="Consola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21"/>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2147483647</a:t>
            </a:r>
            <a:endParaRPr>
              <a:latin typeface="Consolas"/>
              <a:ea typeface="Consolas"/>
              <a:cs typeface="Consolas"/>
              <a:sym typeface="Consola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222"/>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-2147483648</a:t>
            </a:r>
            <a:endParaRPr>
              <a:latin typeface="Consolas"/>
              <a:ea typeface="Consolas"/>
              <a:cs typeface="Consolas"/>
              <a:sym typeface="Consola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2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p26"/>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xmlns:ahyp="http://schemas.microsoft.com/office/drawing/2018/hyperlinkcolor" val="tx"/>
                    </a:ext>
                  </a:extLst>
                </a:hlinkClick>
              </a:rPr>
              <a:t>cs50.ly/screen</a:t>
            </a:r>
            <a:r>
              <a:rPr lang="en" sz="1700">
                <a:solidFill>
                  <a:schemeClr val="dk1"/>
                </a:solidFill>
              </a:rPr>
              <a:t> to view projector on your laptop (and ask Carter questions).</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4">
                  <a:extLst>
                    <a:ext uri="{A12FA001-AC4F-418D-AE19-62706E023703}">
                      <ahyp:hlinkClr xmlns:ahyp="http://schemas.microsoft.com/office/drawing/2018/hyperlinkcolor" val="tx"/>
                    </a:ext>
                  </a:extLst>
                </a:hlinkClick>
              </a:rPr>
              <a:t>cs50.dev</a:t>
            </a:r>
            <a:r>
              <a:rPr lang="en" sz="1700">
                <a:solidFill>
                  <a:schemeClr val="dk1"/>
                </a:solidFill>
              </a:rPr>
              <a:t> if you'd like to try writing some code during class, but no need to!</a:t>
            </a:r>
            <a:endParaRPr sz="1700">
              <a:solidFill>
                <a:schemeClr val="dk1"/>
              </a:solidFill>
            </a:endParaRPr>
          </a:p>
          <a:p>
            <a:pPr marL="914400" lvl="1" indent="-336550" algn="l" rtl="0">
              <a:lnSpc>
                <a:spcPct val="150000"/>
              </a:lnSpc>
              <a:spcBef>
                <a:spcPts val="0"/>
              </a:spcBef>
              <a:spcAft>
                <a:spcPts val="0"/>
              </a:spcAft>
              <a:buClr>
                <a:schemeClr val="dk1"/>
              </a:buClr>
              <a:buSzPts val="1700"/>
              <a:buChar char="○"/>
            </a:pPr>
            <a:r>
              <a:rPr lang="en" sz="1700">
                <a:solidFill>
                  <a:schemeClr val="dk1"/>
                </a:solidFill>
              </a:rPr>
              <a:t>If you see an error logging in, not to worry, we'll solve after class!</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We'll take a </a:t>
            </a:r>
            <a:r>
              <a:rPr lang="en" sz="1700">
                <a:solidFill>
                  <a:srgbClr val="FFFF00"/>
                </a:solidFill>
              </a:rPr>
              <a:t>break</a:t>
            </a:r>
            <a:r>
              <a:rPr lang="en" sz="1700">
                <a:solidFill>
                  <a:schemeClr val="dk1"/>
                </a:solidFill>
              </a:rPr>
              <a:t> partway through class, with cookies for snacks! 🍪</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Looking for a study buddy? Submit </a:t>
            </a:r>
            <a:r>
              <a:rPr lang="en" sz="1700">
                <a:solidFill>
                  <a:srgbClr val="FFFF00"/>
                </a:solidFill>
                <a:uFill>
                  <a:noFill/>
                </a:uFill>
                <a:hlinkClick r:id="rId5">
                  <a:extLst>
                    <a:ext uri="{A12FA001-AC4F-418D-AE19-62706E023703}">
                      <ahyp:hlinkClr xmlns:ahyp="http://schemas.microsoft.com/office/drawing/2018/hyperlinkcolor" val="tx"/>
                    </a:ext>
                  </a:extLst>
                </a:hlinkClick>
              </a:rPr>
              <a:t>cs50.ly/study</a:t>
            </a:r>
            <a:r>
              <a:rPr lang="en" sz="1700">
                <a:solidFill>
                  <a:schemeClr val="dk1"/>
                </a:solidFill>
              </a:rPr>
              <a:t>.</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Do </a:t>
            </a:r>
            <a:r>
              <a:rPr lang="en" sz="1700">
                <a:solidFill>
                  <a:srgbClr val="FFFF00"/>
                </a:solidFill>
              </a:rPr>
              <a:t>say</a:t>
            </a:r>
            <a:r>
              <a:rPr lang="en" sz="1700">
                <a:solidFill>
                  <a:schemeClr val="dk1"/>
                </a:solidFill>
              </a:rPr>
              <a:t> </a:t>
            </a:r>
            <a:r>
              <a:rPr lang="en" sz="1700">
                <a:solidFill>
                  <a:srgbClr val="FFFF00"/>
                </a:solidFill>
              </a:rPr>
              <a:t>hi </a:t>
            </a:r>
            <a:r>
              <a:rPr lang="en" sz="1700">
                <a:solidFill>
                  <a:schemeClr val="dk1"/>
                </a:solidFill>
              </a:rPr>
              <a:t>or</a:t>
            </a:r>
            <a:r>
              <a:rPr lang="en" sz="1700">
                <a:solidFill>
                  <a:srgbClr val="FFFF00"/>
                </a:solidFill>
              </a:rPr>
              <a:t> ask more questions</a:t>
            </a:r>
            <a:r>
              <a:rPr lang="en" sz="1700">
                <a:solidFill>
                  <a:schemeClr val="dk1"/>
                </a:solidFill>
              </a:rPr>
              <a:t> during break or after class!</a:t>
            </a:r>
            <a:endParaRPr sz="1700">
              <a:solidFill>
                <a:schemeClr val="dk1"/>
              </a:solidFill>
            </a:endParaRPr>
          </a:p>
        </p:txBody>
      </p:sp>
      <p:sp>
        <p:nvSpPr>
          <p:cNvPr id="105" name="Google Shape;10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4"/>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2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long</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2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2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get_long</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2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%li</a:t>
            </a:r>
            <a:endParaRPr>
              <a:solidFill>
                <a:srgbClr val="FFFF00"/>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Shape 1416"/>
        <p:cNvGrpSpPr/>
        <p:nvPr/>
      </p:nvGrpSpPr>
      <p:grpSpPr>
        <a:xfrm>
          <a:off x="0" y="0"/>
          <a:ext cx="0" cy="0"/>
          <a:chOff x="0" y="0"/>
          <a:chExt cx="0" cy="0"/>
        </a:xfrm>
      </p:grpSpPr>
      <p:sp>
        <p:nvSpPr>
          <p:cNvPr id="1417" name="Google Shape;1417;p229"/>
          <p:cNvSpPr txBox="1">
            <a:spLocks noGrp="1"/>
          </p:cNvSpPr>
          <p:nvPr>
            <p:ph type="title"/>
          </p:nvPr>
        </p:nvSpPr>
        <p:spPr>
          <a:xfrm>
            <a:off x="0" y="2150850"/>
            <a:ext cx="914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9223372036854775807</a:t>
            </a:r>
            <a:endParaRPr>
              <a:latin typeface="Consolas"/>
              <a:ea typeface="Consolas"/>
              <a:cs typeface="Consolas"/>
              <a:sym typeface="Consola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2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2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2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double</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float</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2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get_double</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get_float</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205" name="Google Shape;205;p45"/>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%f</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2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 casting</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2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3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23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23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2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 December 1901</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pic>
        <p:nvPicPr>
          <p:cNvPr id="1482" name="Google Shape;1482;p24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pic>
        <p:nvPicPr>
          <p:cNvPr id="1487" name="Google Shape;1487;p243"/>
          <p:cNvPicPr preferRelativeResize="0"/>
          <p:nvPr/>
        </p:nvPicPr>
        <p:blipFill>
          <a:blip r:embed="rId3">
            <a:alphaModFix/>
          </a:blip>
          <a:stretch>
            <a:fillRect/>
          </a:stretch>
        </p:blipFill>
        <p:spPr>
          <a:xfrm>
            <a:off x="1172350" y="0"/>
            <a:ext cx="6799296"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212" name="Google Shape;212;p46"/>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213" name="Google Shape;213;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 (level + 4)</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1496"/>
        <p:cNvGrpSpPr/>
        <p:nvPr/>
      </p:nvGrpSpPr>
      <p:grpSpPr>
        <a:xfrm>
          <a:off x="0" y="0"/>
          <a:ext cx="0" cy="0"/>
          <a:chOff x="0" y="0"/>
          <a:chExt cx="0" cy="0"/>
        </a:xfrm>
      </p:grpSpPr>
      <p:sp>
        <p:nvSpPr>
          <p:cNvPr id="1497" name="Google Shape;1497;p24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 (22 + 4)</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Shape 1501"/>
        <p:cNvGrpSpPr/>
        <p:nvPr/>
      </p:nvGrpSpPr>
      <p:grpSpPr>
        <a:xfrm>
          <a:off x="0" y="0"/>
          <a:ext cx="0" cy="0"/>
          <a:chOff x="0" y="0"/>
          <a:chExt cx="0" cy="0"/>
        </a:xfrm>
      </p:grpSpPr>
      <p:sp>
        <p:nvSpPr>
          <p:cNvPr id="1502" name="Google Shape;1502;p2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260</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Shape 1506"/>
        <p:cNvGrpSpPr/>
        <p:nvPr/>
      </p:nvGrpSpPr>
      <p:grpSpPr>
        <a:xfrm>
          <a:off x="0" y="0"/>
          <a:ext cx="0" cy="0"/>
          <a:chOff x="0" y="0"/>
          <a:chExt cx="0" cy="0"/>
        </a:xfrm>
      </p:grpSpPr>
      <p:sp>
        <p:nvSpPr>
          <p:cNvPr id="1507" name="Google Shape;1507;p2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pic>
        <p:nvPicPr>
          <p:cNvPr id="1512" name="Google Shape;1512;p248"/>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pic>
        <p:nvPicPr>
          <p:cNvPr id="1522" name="Google Shape;1522;p25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Visual Studio Code for CS50</a:t>
            </a:r>
            <a:endParaRPr sz="5100"/>
          </a:p>
        </p:txBody>
      </p:sp>
      <p:sp>
        <p:nvSpPr>
          <p:cNvPr id="219" name="Google Shape;219;p4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cs50.dev</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9"/>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0" name="Google Shape;230;p49"/>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9"/>
          <p:cNvSpPr/>
          <p:nvPr/>
        </p:nvSpPr>
        <p:spPr>
          <a:xfrm>
            <a:off x="2540700" y="2758100"/>
            <a:ext cx="6603300" cy="23853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50"/>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7" name="Google Shape;237;p50"/>
          <p:cNvSpPr/>
          <p:nvPr/>
        </p:nvSpPr>
        <p:spPr>
          <a:xfrm>
            <a:off x="0" y="0"/>
            <a:ext cx="2540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0"/>
          <p:cNvSpPr/>
          <p:nvPr/>
        </p:nvSpPr>
        <p:spPr>
          <a:xfrm>
            <a:off x="2540700" y="14909"/>
            <a:ext cx="6603300" cy="27282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51"/>
          <p:cNvPicPr preferRelativeResize="0"/>
          <p:nvPr/>
        </p:nvPicPr>
        <p:blipFill>
          <a:blip r:embed="rId3">
            <a:alphaModFix/>
          </a:blip>
          <a:stretch>
            <a:fillRect/>
          </a:stretch>
        </p:blipFill>
        <p:spPr>
          <a:xfrm>
            <a:off x="0" y="0"/>
            <a:ext cx="9143990" cy="5143500"/>
          </a:xfrm>
          <a:prstGeom prst="rect">
            <a:avLst/>
          </a:prstGeom>
          <a:noFill/>
          <a:ln>
            <a:noFill/>
          </a:ln>
        </p:spPr>
      </p:pic>
      <p:sp>
        <p:nvSpPr>
          <p:cNvPr id="244" name="Google Shape;244;p51"/>
          <p:cNvSpPr/>
          <p:nvPr/>
        </p:nvSpPr>
        <p:spPr>
          <a:xfrm>
            <a:off x="2555609" y="-100"/>
            <a:ext cx="6603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1"/>
          <p:cNvSpPr/>
          <p:nvPr/>
        </p:nvSpPr>
        <p:spPr>
          <a:xfrm>
            <a:off x="-6" y="0"/>
            <a:ext cx="5517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52"/>
          <p:cNvPicPr preferRelativeResize="0"/>
          <p:nvPr/>
        </p:nvPicPr>
        <p:blipFill>
          <a:blip r:embed="rId3">
            <a:alphaModFix/>
          </a:blip>
          <a:stretch>
            <a:fillRect/>
          </a:stretch>
        </p:blipFill>
        <p:spPr>
          <a:xfrm>
            <a:off x="0" y="0"/>
            <a:ext cx="9143990" cy="5143500"/>
          </a:xfrm>
          <a:prstGeom prst="rect">
            <a:avLst/>
          </a:prstGeom>
          <a:noFill/>
          <a:ln>
            <a:noFill/>
          </a:ln>
        </p:spPr>
      </p:pic>
      <p:sp>
        <p:nvSpPr>
          <p:cNvPr id="251" name="Google Shape;251;p52"/>
          <p:cNvSpPr/>
          <p:nvPr/>
        </p:nvSpPr>
        <p:spPr>
          <a:xfrm>
            <a:off x="566522" y="-100"/>
            <a:ext cx="85923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3"/>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7"/>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
        <p:nvSpPr>
          <p:cNvPr id="2" name="TextBox 1">
            <a:extLst>
              <a:ext uri="{FF2B5EF4-FFF2-40B4-BE49-F238E27FC236}">
                <a16:creationId xmlns:a16="http://schemas.microsoft.com/office/drawing/2014/main" id="{48657267-6207-97C7-AF15-878FB8A8807C}"/>
              </a:ext>
            </a:extLst>
          </p:cNvPr>
          <p:cNvSpPr txBox="1"/>
          <p:nvPr/>
        </p:nvSpPr>
        <p:spPr>
          <a:xfrm>
            <a:off x="1345253" y="3877676"/>
            <a:ext cx="2309247" cy="523220"/>
          </a:xfrm>
          <a:prstGeom prst="rect">
            <a:avLst/>
          </a:prstGeom>
          <a:noFill/>
        </p:spPr>
        <p:txBody>
          <a:bodyPr wrap="square" rtlCol="0">
            <a:spAutoFit/>
          </a:bodyPr>
          <a:lstStyle/>
          <a:p>
            <a:r>
              <a:rPr lang="en-US" dirty="0">
                <a:solidFill>
                  <a:schemeClr val="accent6"/>
                </a:solidFill>
              </a:rPr>
              <a:t>single dot is current folder</a:t>
            </a:r>
          </a:p>
          <a:p>
            <a:r>
              <a:rPr lang="en-US" dirty="0">
                <a:solidFill>
                  <a:schemeClr val="accent6"/>
                </a:solidFill>
              </a:rPr>
              <a:t>double dot is parent folder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55"/>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273" name="Google Shape;273;p5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274" name="Google Shape;274;p56"/>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281" name="Google Shape;281;p5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282" name="Google Shape;282;p5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283" name="Google Shape;283;p5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284" name="Google Shape;284;p5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88"/>
        <p:cNvGrpSpPr/>
        <p:nvPr/>
      </p:nvGrpSpPr>
      <p:grpSpPr>
        <a:xfrm>
          <a:off x="0" y="0"/>
          <a:ext cx="0" cy="0"/>
          <a:chOff x="0" y="0"/>
          <a:chExt cx="0" cy="0"/>
        </a:xfrm>
      </p:grpSpPr>
      <p:sp>
        <p:nvSpPr>
          <p:cNvPr id="289" name="Google Shape;289;p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8"/>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92" name="Google Shape;292;p58"/>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96"/>
        <p:cNvGrpSpPr/>
        <p:nvPr/>
      </p:nvGrpSpPr>
      <p:grpSpPr>
        <a:xfrm>
          <a:off x="0" y="0"/>
          <a:ext cx="0" cy="0"/>
          <a:chOff x="0" y="0"/>
          <a:chExt cx="0" cy="0"/>
        </a:xfrm>
      </p:grpSpPr>
      <p:sp>
        <p:nvSpPr>
          <p:cNvPr id="297" name="Google Shape;297;p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9"/>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0" name="Google Shape;300;p59"/>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4"/>
        <p:cNvGrpSpPr/>
        <p:nvPr/>
      </p:nvGrpSpPr>
      <p:grpSpPr>
        <a:xfrm>
          <a:off x="0" y="0"/>
          <a:ext cx="0" cy="0"/>
          <a:chOff x="0" y="0"/>
          <a:chExt cx="0" cy="0"/>
        </a:xfrm>
      </p:grpSpPr>
      <p:sp>
        <p:nvSpPr>
          <p:cNvPr id="305" name="Google Shape;305;p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0"/>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8" name="Google Shape;308;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12"/>
        <p:cNvGrpSpPr/>
        <p:nvPr/>
      </p:nvGrpSpPr>
      <p:grpSpPr>
        <a:xfrm>
          <a:off x="0" y="0"/>
          <a:ext cx="0" cy="0"/>
          <a:chOff x="0" y="0"/>
          <a:chExt cx="0" cy="0"/>
        </a:xfrm>
      </p:grpSpPr>
      <p:sp>
        <p:nvSpPr>
          <p:cNvPr id="313" name="Google Shape;313;p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1"/>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16" name="Google Shape;316;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20"/>
        <p:cNvGrpSpPr/>
        <p:nvPr/>
      </p:nvGrpSpPr>
      <p:grpSpPr>
        <a:xfrm>
          <a:off x="0" y="0"/>
          <a:ext cx="0" cy="0"/>
          <a:chOff x="0" y="0"/>
          <a:chExt cx="0" cy="0"/>
        </a:xfrm>
      </p:grpSpPr>
      <p:sp>
        <p:nvSpPr>
          <p:cNvPr id="321" name="Google Shape;321;p6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2"/>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24" name="Google Shape;324;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28"/>
        <p:cNvGrpSpPr/>
        <p:nvPr/>
      </p:nvGrpSpPr>
      <p:grpSpPr>
        <a:xfrm>
          <a:off x="0" y="0"/>
          <a:ext cx="0" cy="0"/>
          <a:chOff x="0" y="0"/>
          <a:chExt cx="0" cy="0"/>
        </a:xfrm>
      </p:grpSpPr>
      <p:sp>
        <p:nvSpPr>
          <p:cNvPr id="329" name="Google Shape;329;p6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3"/>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32" name="Google Shape;332;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Scratch</a:t>
            </a:r>
            <a:endParaRPr>
              <a:solidFill>
                <a:srgbClr val="FFFF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36"/>
        <p:cNvGrpSpPr/>
        <p:nvPr/>
      </p:nvGrpSpPr>
      <p:grpSpPr>
        <a:xfrm>
          <a:off x="0" y="0"/>
          <a:ext cx="0" cy="0"/>
          <a:chOff x="0" y="0"/>
          <a:chExt cx="0" cy="0"/>
        </a:xfrm>
      </p:grpSpPr>
      <p:sp>
        <p:nvSpPr>
          <p:cNvPr id="337" name="Google Shape;337;p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4"/>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40" name="Google Shape;340;p64"/>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escape sequences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header files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libraries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Manual Pages</a:t>
            </a:r>
            <a:endParaRPr/>
          </a:p>
        </p:txBody>
      </p:sp>
      <p:sp>
        <p:nvSpPr>
          <p:cNvPr id="361" name="Google Shape;361;p6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manual.cs50.io</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manual.cs50.io/#stdio.h</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manual.cs50.io/3/printf</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manual.cs50.io/#cs50.h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learn how to program in </a:t>
            </a:r>
            <a:r>
              <a:rPr lang="en">
                <a:solidFill>
                  <a:srgbClr val="FFFF00"/>
                </a:solidFill>
              </a:rPr>
              <a:t>C</a:t>
            </a:r>
            <a:endParaRPr>
              <a:solidFill>
                <a:srgbClr val="FFFF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get_string</a:t>
            </a:r>
            <a:endParaRPr>
              <a:solidFill>
                <a:srgbClr val="FFFF00"/>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76"/>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408" name="Google Shape;408;p77"/>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09" name="Google Shape;409;p77"/>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416" name="Google Shape;416;p7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417" name="Google Shape;417;p78"/>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18" name="Google Shape;418;p78"/>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19" name="Google Shape;419;p78"/>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23"/>
        <p:cNvGrpSpPr/>
        <p:nvPr/>
      </p:nvGrpSpPr>
      <p:grpSpPr>
        <a:xfrm>
          <a:off x="0" y="0"/>
          <a:ext cx="0" cy="0"/>
          <a:chOff x="0" y="0"/>
          <a:chExt cx="0" cy="0"/>
        </a:xfrm>
      </p:grpSpPr>
      <p:sp>
        <p:nvSpPr>
          <p:cNvPr id="424" name="Google Shape;424;p7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9"/>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pic>
        <p:nvPicPr>
          <p:cNvPr id="427" name="Google Shape;427;p7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31"/>
        <p:cNvGrpSpPr/>
        <p:nvPr/>
      </p:nvGrpSpPr>
      <p:grpSpPr>
        <a:xfrm>
          <a:off x="0" y="0"/>
          <a:ext cx="0" cy="0"/>
          <a:chOff x="0" y="0"/>
          <a:chExt cx="0" cy="0"/>
        </a:xfrm>
      </p:grpSpPr>
      <p:sp>
        <p:nvSpPr>
          <p:cNvPr id="432" name="Google Shape;432;p8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0"/>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35" name="Google Shape;435;p8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39"/>
        <p:cNvGrpSpPr/>
        <p:nvPr/>
      </p:nvGrpSpPr>
      <p:grpSpPr>
        <a:xfrm>
          <a:off x="0" y="0"/>
          <a:ext cx="0" cy="0"/>
          <a:chOff x="0" y="0"/>
          <a:chExt cx="0" cy="0"/>
        </a:xfrm>
      </p:grpSpPr>
      <p:sp>
        <p:nvSpPr>
          <p:cNvPr id="440" name="Google Shape;440;p8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1"/>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43" name="Google Shape;443;p81"/>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47"/>
        <p:cNvGrpSpPr/>
        <p:nvPr/>
      </p:nvGrpSpPr>
      <p:grpSpPr>
        <a:xfrm>
          <a:off x="0" y="0"/>
          <a:ext cx="0" cy="0"/>
          <a:chOff x="0" y="0"/>
          <a:chExt cx="0" cy="0"/>
        </a:xfrm>
      </p:grpSpPr>
      <p:sp>
        <p:nvSpPr>
          <p:cNvPr id="448" name="Google Shape;448;p8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2"/>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51" name="Google Shape;451;p82"/>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55"/>
        <p:cNvGrpSpPr/>
        <p:nvPr/>
      </p:nvGrpSpPr>
      <p:grpSpPr>
        <a:xfrm>
          <a:off x="0" y="0"/>
          <a:ext cx="0" cy="0"/>
          <a:chOff x="0" y="0"/>
          <a:chExt cx="0" cy="0"/>
        </a:xfrm>
      </p:grpSpPr>
      <p:sp>
        <p:nvSpPr>
          <p:cNvPr id="456" name="Google Shape;456;p8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3"/>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59" name="Google Shape;459;p83"/>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to solve problems</a:t>
            </a:r>
            <a:endParaRPr sz="3200">
              <a:solidFill>
                <a:srgbClr val="FFFF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63"/>
        <p:cNvGrpSpPr/>
        <p:nvPr/>
      </p:nvGrpSpPr>
      <p:grpSpPr>
        <a:xfrm>
          <a:off x="0" y="0"/>
          <a:ext cx="0" cy="0"/>
          <a:chOff x="0" y="0"/>
          <a:chExt cx="0" cy="0"/>
        </a:xfrm>
      </p:grpSpPr>
      <p:sp>
        <p:nvSpPr>
          <p:cNvPr id="464" name="Google Shape;464;p8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7" name="Google Shape;467;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1"/>
        <p:cNvGrpSpPr/>
        <p:nvPr/>
      </p:nvGrpSpPr>
      <p:grpSpPr>
        <a:xfrm>
          <a:off x="0" y="0"/>
          <a:ext cx="0" cy="0"/>
          <a:chOff x="0" y="0"/>
          <a:chExt cx="0" cy="0"/>
        </a:xfrm>
      </p:grpSpPr>
      <p:sp>
        <p:nvSpPr>
          <p:cNvPr id="472" name="Google Shape;472;p8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5" name="Google Shape;475;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9"/>
        <p:cNvGrpSpPr/>
        <p:nvPr/>
      </p:nvGrpSpPr>
      <p:grpSpPr>
        <a:xfrm>
          <a:off x="0" y="0"/>
          <a:ext cx="0" cy="0"/>
          <a:chOff x="0" y="0"/>
          <a:chExt cx="0" cy="0"/>
        </a:xfrm>
      </p:grpSpPr>
      <p:sp>
        <p:nvSpPr>
          <p:cNvPr id="480" name="Google Shape;480;p8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3" name="Google Shape;483;p8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87"/>
        <p:cNvGrpSpPr/>
        <p:nvPr/>
      </p:nvGrpSpPr>
      <p:grpSpPr>
        <a:xfrm>
          <a:off x="0" y="0"/>
          <a:ext cx="0" cy="0"/>
          <a:chOff x="0" y="0"/>
          <a:chExt cx="0" cy="0"/>
        </a:xfrm>
      </p:grpSpPr>
      <p:sp>
        <p:nvSpPr>
          <p:cNvPr id="488" name="Google Shape;488;p8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7"/>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491" name="Google Shape;491;p87"/>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95"/>
        <p:cNvGrpSpPr/>
        <p:nvPr/>
      </p:nvGrpSpPr>
      <p:grpSpPr>
        <a:xfrm>
          <a:off x="0" y="0"/>
          <a:ext cx="0" cy="0"/>
          <a:chOff x="0" y="0"/>
          <a:chExt cx="0" cy="0"/>
        </a:xfrm>
      </p:grpSpPr>
      <p:sp>
        <p:nvSpPr>
          <p:cNvPr id="496" name="Google Shape;496;p8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8"/>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499" name="Google Shape;499;p88"/>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03"/>
        <p:cNvGrpSpPr/>
        <p:nvPr/>
      </p:nvGrpSpPr>
      <p:grpSpPr>
        <a:xfrm>
          <a:off x="0" y="0"/>
          <a:ext cx="0" cy="0"/>
          <a:chOff x="0" y="0"/>
          <a:chExt cx="0" cy="0"/>
        </a:xfrm>
      </p:grpSpPr>
      <p:sp>
        <p:nvSpPr>
          <p:cNvPr id="504" name="Google Shape;504;p8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9"/>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07" name="Google Shape;507;p89"/>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1"/>
        <p:cNvGrpSpPr/>
        <p:nvPr/>
      </p:nvGrpSpPr>
      <p:grpSpPr>
        <a:xfrm>
          <a:off x="0" y="0"/>
          <a:ext cx="0" cy="0"/>
          <a:chOff x="0" y="0"/>
          <a:chExt cx="0" cy="0"/>
        </a:xfrm>
      </p:grpSpPr>
      <p:sp>
        <p:nvSpPr>
          <p:cNvPr id="512" name="Google Shape;512;p9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0"/>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15" name="Google Shape;515;p90"/>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9"/>
        <p:cNvGrpSpPr/>
        <p:nvPr/>
      </p:nvGrpSpPr>
      <p:grpSpPr>
        <a:xfrm>
          <a:off x="0" y="0"/>
          <a:ext cx="0" cy="0"/>
          <a:chOff x="0" y="0"/>
          <a:chExt cx="0" cy="0"/>
        </a:xfrm>
      </p:grpSpPr>
      <p:sp>
        <p:nvSpPr>
          <p:cNvPr id="520" name="Google Shape;520;p9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1"/>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23" name="Google Shape;523;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9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to solve problems </a:t>
            </a:r>
            <a:r>
              <a:rPr lang="en" sz="3200">
                <a:solidFill>
                  <a:srgbClr val="FFFF00"/>
                </a:solidFill>
              </a:rPr>
              <a:t>with functions</a:t>
            </a:r>
            <a:endParaRPr sz="3200">
              <a:solidFill>
                <a:srgbClr val="FFFF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string</a:t>
            </a:r>
            <a:endParaRPr>
              <a:solidFill>
                <a:srgbClr val="FFFF00"/>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int</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get_int</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format codes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00"/>
                </a:solidFill>
                <a:latin typeface="Consolas"/>
                <a:ea typeface="Consolas"/>
                <a:cs typeface="Consolas"/>
                <a:sym typeface="Consolas"/>
              </a:rPr>
              <a:t>%s</a:t>
            </a:r>
            <a:endParaRPr>
              <a:solidFill>
                <a:srgbClr val="FFFF00"/>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00"/>
                </a:solidFill>
                <a:latin typeface="Consolas"/>
                <a:ea typeface="Consolas"/>
                <a:cs typeface="Consolas"/>
                <a:sym typeface="Consolas"/>
              </a:rPr>
              <a:t>%i</a:t>
            </a:r>
            <a:endParaRPr>
              <a:solidFill>
                <a:srgbClr val="FFFF00"/>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0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82"/>
        <p:cNvGrpSpPr/>
        <p:nvPr/>
      </p:nvGrpSpPr>
      <p:grpSpPr>
        <a:xfrm>
          <a:off x="0" y="0"/>
          <a:ext cx="0" cy="0"/>
          <a:chOff x="0" y="0"/>
          <a:chExt cx="0" cy="0"/>
        </a:xfrm>
      </p:grpSpPr>
      <p:sp>
        <p:nvSpPr>
          <p:cNvPr id="583" name="Google Shape;583;p10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3"/>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86" name="Google Shape;586;p103"/>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to solve problems </a:t>
            </a:r>
            <a:r>
              <a:rPr lang="en" sz="3200">
                <a:solidFill>
                  <a:srgbClr val="FFFF00"/>
                </a:solidFill>
              </a:rPr>
              <a:t>with variables</a:t>
            </a:r>
            <a:endParaRPr sz="3200">
              <a:solidFill>
                <a:srgbClr val="FFFF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90"/>
        <p:cNvGrpSpPr/>
        <p:nvPr/>
      </p:nvGrpSpPr>
      <p:grpSpPr>
        <a:xfrm>
          <a:off x="0" y="0"/>
          <a:ext cx="0" cy="0"/>
          <a:chOff x="0" y="0"/>
          <a:chExt cx="0" cy="0"/>
        </a:xfrm>
      </p:grpSpPr>
      <p:sp>
        <p:nvSpPr>
          <p:cNvPr id="591" name="Google Shape;591;p10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4"/>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94" name="Google Shape;594;p104"/>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98"/>
        <p:cNvGrpSpPr/>
        <p:nvPr/>
      </p:nvGrpSpPr>
      <p:grpSpPr>
        <a:xfrm>
          <a:off x="0" y="0"/>
          <a:ext cx="0" cy="0"/>
          <a:chOff x="0" y="0"/>
          <a:chExt cx="0" cy="0"/>
        </a:xfrm>
      </p:grpSpPr>
      <p:sp>
        <p:nvSpPr>
          <p:cNvPr id="599" name="Google Shape;599;p10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5"/>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02" name="Google Shape;602;p105"/>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06"/>
        <p:cNvGrpSpPr/>
        <p:nvPr/>
      </p:nvGrpSpPr>
      <p:grpSpPr>
        <a:xfrm>
          <a:off x="0" y="0"/>
          <a:ext cx="0" cy="0"/>
          <a:chOff x="0" y="0"/>
          <a:chExt cx="0" cy="0"/>
        </a:xfrm>
      </p:grpSpPr>
      <p:sp>
        <p:nvSpPr>
          <p:cNvPr id="607" name="Google Shape;607;p10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6"/>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10" name="Google Shape;610;p106"/>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14"/>
        <p:cNvGrpSpPr/>
        <p:nvPr/>
      </p:nvGrpSpPr>
      <p:grpSpPr>
        <a:xfrm>
          <a:off x="0" y="0"/>
          <a:ext cx="0" cy="0"/>
          <a:chOff x="0" y="0"/>
          <a:chExt cx="0" cy="0"/>
        </a:xfrm>
      </p:grpSpPr>
      <p:sp>
        <p:nvSpPr>
          <p:cNvPr id="615" name="Google Shape;615;p10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7"/>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18" name="Google Shape;618;p107"/>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22"/>
        <p:cNvGrpSpPr/>
        <p:nvPr/>
      </p:nvGrpSpPr>
      <p:grpSpPr>
        <a:xfrm>
          <a:off x="0" y="0"/>
          <a:ext cx="0" cy="0"/>
          <a:chOff x="0" y="0"/>
          <a:chExt cx="0" cy="0"/>
        </a:xfrm>
      </p:grpSpPr>
      <p:sp>
        <p:nvSpPr>
          <p:cNvPr id="623" name="Google Shape;623;p10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8"/>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26" name="Google Shape;626;p108"/>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0"/>
        <p:cNvGrpSpPr/>
        <p:nvPr/>
      </p:nvGrpSpPr>
      <p:grpSpPr>
        <a:xfrm>
          <a:off x="0" y="0"/>
          <a:ext cx="0" cy="0"/>
          <a:chOff x="0" y="0"/>
          <a:chExt cx="0" cy="0"/>
        </a:xfrm>
      </p:grpSpPr>
      <p:sp>
        <p:nvSpPr>
          <p:cNvPr id="631" name="Google Shape;631;p10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9"/>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34" name="Google Shape;634;p109"/>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8"/>
        <p:cNvGrpSpPr/>
        <p:nvPr/>
      </p:nvGrpSpPr>
      <p:grpSpPr>
        <a:xfrm>
          <a:off x="0" y="0"/>
          <a:ext cx="0" cy="0"/>
          <a:chOff x="0" y="0"/>
          <a:chExt cx="0" cy="0"/>
        </a:xfrm>
      </p:grpSpPr>
      <p:sp>
        <p:nvSpPr>
          <p:cNvPr id="639" name="Google Shape;639;p11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0"/>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2" name="Google Shape;642;p110"/>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46"/>
        <p:cNvGrpSpPr/>
        <p:nvPr/>
      </p:nvGrpSpPr>
      <p:grpSpPr>
        <a:xfrm>
          <a:off x="0" y="0"/>
          <a:ext cx="0" cy="0"/>
          <a:chOff x="0" y="0"/>
          <a:chExt cx="0" cy="0"/>
        </a:xfrm>
      </p:grpSpPr>
      <p:sp>
        <p:nvSpPr>
          <p:cNvPr id="647" name="Google Shape;647;p11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1"/>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0" name="Google Shape;650;p111"/>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54"/>
        <p:cNvGrpSpPr/>
        <p:nvPr/>
      </p:nvGrpSpPr>
      <p:grpSpPr>
        <a:xfrm>
          <a:off x="0" y="0"/>
          <a:ext cx="0" cy="0"/>
          <a:chOff x="0" y="0"/>
          <a:chExt cx="0" cy="0"/>
        </a:xfrm>
      </p:grpSpPr>
      <p:sp>
        <p:nvSpPr>
          <p:cNvPr id="655" name="Google Shape;655;p11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2"/>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8" name="Google Shape;658;p112"/>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1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learn how to solve problems </a:t>
            </a:r>
            <a:r>
              <a:rPr lang="en" sz="3200">
                <a:solidFill>
                  <a:srgbClr val="FFFF00"/>
                </a:solidFill>
              </a:rPr>
              <a:t>with conditionals</a:t>
            </a:r>
            <a:endParaRPr sz="3200">
              <a:solidFill>
                <a:srgbClr val="FFFF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67"/>
        <p:cNvGrpSpPr/>
        <p:nvPr/>
      </p:nvGrpSpPr>
      <p:grpSpPr>
        <a:xfrm>
          <a:off x="0" y="0"/>
          <a:ext cx="0" cy="0"/>
          <a:chOff x="0" y="0"/>
          <a:chExt cx="0" cy="0"/>
        </a:xfrm>
      </p:grpSpPr>
      <p:sp>
        <p:nvSpPr>
          <p:cNvPr id="668" name="Google Shape;668;p11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4"/>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671" name="Google Shape;671;p11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5"/>
        <p:cNvGrpSpPr/>
        <p:nvPr/>
      </p:nvGrpSpPr>
      <p:grpSpPr>
        <a:xfrm>
          <a:off x="0" y="0"/>
          <a:ext cx="0" cy="0"/>
          <a:chOff x="0" y="0"/>
          <a:chExt cx="0" cy="0"/>
        </a:xfrm>
      </p:grpSpPr>
      <p:sp>
        <p:nvSpPr>
          <p:cNvPr id="676" name="Google Shape;676;p11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5"/>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9" name="Google Shape;679;p11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83"/>
        <p:cNvGrpSpPr/>
        <p:nvPr/>
      </p:nvGrpSpPr>
      <p:grpSpPr>
        <a:xfrm>
          <a:off x="0" y="0"/>
          <a:ext cx="0" cy="0"/>
          <a:chOff x="0" y="0"/>
          <a:chExt cx="0" cy="0"/>
        </a:xfrm>
      </p:grpSpPr>
      <p:sp>
        <p:nvSpPr>
          <p:cNvPr id="684" name="Google Shape;684;p11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6"/>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87" name="Google Shape;687;p11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91"/>
        <p:cNvGrpSpPr/>
        <p:nvPr/>
      </p:nvGrpSpPr>
      <p:grpSpPr>
        <a:xfrm>
          <a:off x="0" y="0"/>
          <a:ext cx="0" cy="0"/>
          <a:chOff x="0" y="0"/>
          <a:chExt cx="0" cy="0"/>
        </a:xfrm>
      </p:grpSpPr>
      <p:sp>
        <p:nvSpPr>
          <p:cNvPr id="692" name="Google Shape;692;p11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7"/>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695" name="Google Shape;695;p117"/>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99"/>
        <p:cNvGrpSpPr/>
        <p:nvPr/>
      </p:nvGrpSpPr>
      <p:grpSpPr>
        <a:xfrm>
          <a:off x="0" y="0"/>
          <a:ext cx="0" cy="0"/>
          <a:chOff x="0" y="0"/>
          <a:chExt cx="0" cy="0"/>
        </a:xfrm>
      </p:grpSpPr>
      <p:sp>
        <p:nvSpPr>
          <p:cNvPr id="700" name="Google Shape;700;p11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8"/>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03" name="Google Shape;703;p11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07"/>
        <p:cNvGrpSpPr/>
        <p:nvPr/>
      </p:nvGrpSpPr>
      <p:grpSpPr>
        <a:xfrm>
          <a:off x="0" y="0"/>
          <a:ext cx="0" cy="0"/>
          <a:chOff x="0" y="0"/>
          <a:chExt cx="0" cy="0"/>
        </a:xfrm>
      </p:grpSpPr>
      <p:sp>
        <p:nvSpPr>
          <p:cNvPr id="708" name="Google Shape;708;p11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9"/>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11" name="Google Shape;711;p11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15"/>
        <p:cNvGrpSpPr/>
        <p:nvPr/>
      </p:nvGrpSpPr>
      <p:grpSpPr>
        <a:xfrm>
          <a:off x="0" y="0"/>
          <a:ext cx="0" cy="0"/>
          <a:chOff x="0" y="0"/>
          <a:chExt cx="0" cy="0"/>
        </a:xfrm>
      </p:grpSpPr>
      <p:sp>
        <p:nvSpPr>
          <p:cNvPr id="716" name="Google Shape;716;p12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2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20"/>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19" name="Google Shape;719;p12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23"/>
        <p:cNvGrpSpPr/>
        <p:nvPr/>
      </p:nvGrpSpPr>
      <p:grpSpPr>
        <a:xfrm>
          <a:off x="0" y="0"/>
          <a:ext cx="0" cy="0"/>
          <a:chOff x="0" y="0"/>
          <a:chExt cx="0" cy="0"/>
        </a:xfrm>
      </p:grpSpPr>
      <p:sp>
        <p:nvSpPr>
          <p:cNvPr id="724" name="Google Shape;724;p12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1"/>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27" name="Google Shape;727;p121"/>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31"/>
        <p:cNvGrpSpPr/>
        <p:nvPr/>
      </p:nvGrpSpPr>
      <p:grpSpPr>
        <a:xfrm>
          <a:off x="0" y="0"/>
          <a:ext cx="0" cy="0"/>
          <a:chOff x="0" y="0"/>
          <a:chExt cx="0" cy="0"/>
        </a:xfrm>
      </p:grpSpPr>
      <p:sp>
        <p:nvSpPr>
          <p:cNvPr id="732" name="Google Shape;732;p12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2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22"/>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35" name="Google Shape;735;p122"/>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4087</Words>
  <Application>Microsoft Office PowerPoint</Application>
  <PresentationFormat>On-screen Show (16:9)</PresentationFormat>
  <Paragraphs>690</Paragraphs>
  <Slides>226</Slides>
  <Notes>226</Notes>
  <HiddenSlides>6</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226</vt:i4>
      </vt:variant>
    </vt:vector>
  </HeadingPairs>
  <TitlesOfParts>
    <vt:vector size="230" baseType="lpstr">
      <vt:lpstr>Arial</vt:lpstr>
      <vt:lpstr>Consolas</vt:lpstr>
      <vt:lpstr>Simple Dark</vt:lpstr>
      <vt:lpstr>Simple Dark</vt:lpstr>
      <vt:lpstr>PowerPoint Presentation</vt:lpstr>
      <vt:lpstr>This is CS50</vt:lpstr>
      <vt:lpstr>PowerPoint Presentation</vt:lpstr>
      <vt:lpstr>learn how to program in Scratch</vt:lpstr>
      <vt:lpstr>learn how to program in C</vt:lpstr>
      <vt:lpstr>learn how to solve problems</vt:lpstr>
      <vt:lpstr>learn how to solve problems with functions</vt:lpstr>
      <vt:lpstr>learn how to solve problems with variables</vt:lpstr>
      <vt:lpstr>learn how to solve problems with conditionals</vt:lpstr>
      <vt:lpstr>learn how to solve problems with loops</vt:lpstr>
      <vt:lpstr>learn how (not) to solve problems</vt:lpstr>
      <vt:lpstr>PowerPoint Presentation</vt:lpstr>
      <vt:lpstr>PowerPoint Presentation</vt:lpstr>
      <vt:lpstr>PowerPoint Presentation</vt:lpstr>
      <vt:lpstr>source code</vt:lpstr>
      <vt:lpstr>PowerPoint Presentation</vt:lpstr>
      <vt:lpstr>machine code</vt:lpstr>
      <vt:lpstr>PowerPoint Presentation</vt:lpstr>
      <vt:lpstr>PowerPoint Presentation</vt:lpstr>
      <vt:lpstr>PowerPoint Presentation</vt:lpstr>
      <vt:lpstr>PowerPoint Presentation</vt:lpstr>
      <vt:lpstr>compiler</vt:lpstr>
      <vt:lpstr>Visual Studio Code for CS50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escape sequences</vt:lpstr>
      <vt:lpstr>header files</vt:lpstr>
      <vt:lpstr>libraries</vt:lpstr>
      <vt:lpstr>Manual Pages</vt:lpstr>
      <vt:lpstr>stdio.h</vt:lpstr>
      <vt:lpstr>manual.cs50.io/#stdio.h</vt:lpstr>
      <vt:lpstr>manual.cs50.io/3/printf</vt:lpstr>
      <vt:lpstr>cs50.h</vt:lpstr>
      <vt:lpstr>manual.cs50.io/#cs50.h</vt:lpstr>
      <vt:lpstr>PowerPoint Presentation</vt:lpstr>
      <vt:lpstr>PowerPoint Presentation</vt:lpstr>
      <vt:lpstr>PowerPoint Presentation</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format codes</vt:lpstr>
      <vt:lpstr>PowerPoint Presentation</vt:lpstr>
      <vt:lpstr>PowerPoint Presentation</vt:lpstr>
      <vt:lpstr>PowerPoint Presentation</vt:lpstr>
      <vt:lpstr>conditionals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vt:lpstr>
      <vt:lpstr>function</vt:lpstr>
      <vt:lpstr>PowerPoint Presentation</vt:lpstr>
      <vt:lpstr>scope</vt:lpstr>
      <vt:lpstr>PowerPoint Presentation</vt:lpstr>
      <vt:lpstr>PowerPoint Presentation</vt:lpstr>
      <vt:lpstr>Linux</vt:lpstr>
      <vt:lpstr>graphical user interface</vt:lpstr>
      <vt:lpstr>GUI</vt:lpstr>
      <vt:lpstr>PowerPoint Presentation</vt:lpstr>
      <vt:lpstr>PowerPoint Presentation</vt:lpstr>
      <vt:lpstr>command-line interface</vt:lpstr>
      <vt:lpstr>CLI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integer overflow</vt:lpstr>
      <vt:lpstr>00000000000000000000000000000000</vt:lpstr>
      <vt:lpstr>11111111111111111111111111111111</vt:lpstr>
      <vt:lpstr>4294967295</vt:lpstr>
      <vt:lpstr>2147483647</vt:lpstr>
      <vt:lpstr>-2147483648</vt:lpstr>
      <vt:lpstr>PowerPoint Presentation</vt:lpstr>
      <vt:lpstr>PowerPoint Presentation</vt:lpstr>
      <vt:lpstr>PowerPoint Presentation</vt:lpstr>
      <vt:lpstr>PowerPoint Presentation</vt:lpstr>
      <vt:lpstr>PowerPoint Presentation</vt:lpstr>
      <vt:lpstr>PowerPoint Presentation</vt:lpstr>
      <vt:lpstr>9223372036854775807</vt:lpstr>
      <vt:lpstr>truncation</vt:lpstr>
      <vt:lpstr>PowerPoint Presentation</vt:lpstr>
      <vt:lpstr>PowerPoint Presentation</vt:lpstr>
      <vt:lpstr>PowerPoint Presentation</vt:lpstr>
      <vt:lpstr>PowerPoint Presentation</vt:lpstr>
      <vt:lpstr>type casting</vt:lpstr>
      <vt:lpstr>floating-point imprecision</vt:lpstr>
      <vt:lpstr>PowerPoint Presentation</vt:lpstr>
      <vt:lpstr>PowerPoint Presentation</vt:lpstr>
      <vt:lpstr>PowerPoint Presentation</vt:lpstr>
      <vt:lpstr>19 January 2038</vt:lpstr>
      <vt:lpstr>13 December 1901</vt:lpstr>
      <vt:lpstr>PowerPoint Presentation</vt:lpstr>
      <vt:lpstr>PowerPoint Presentation</vt:lpstr>
      <vt:lpstr>10 × (level + 4)</vt:lpstr>
      <vt:lpstr>10 × (22 + 4)</vt:lpstr>
      <vt:lpstr>260</vt:lpstr>
      <vt:lpstr>4</vt:lpstr>
      <vt:lpstr>PowerPoint Presentation</vt:lpstr>
      <vt:lpstr>correctness, design, style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Duy Dang</cp:lastModifiedBy>
  <cp:revision>1</cp:revision>
  <dcterms:modified xsi:type="dcterms:W3CDTF">2024-06-18T22:56:46Z</dcterms:modified>
</cp:coreProperties>
</file>